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383" r:id="rId4"/>
    <p:sldId id="313" r:id="rId5"/>
    <p:sldId id="312" r:id="rId6"/>
    <p:sldId id="405" r:id="rId7"/>
    <p:sldId id="358" r:id="rId8"/>
    <p:sldId id="389" r:id="rId9"/>
    <p:sldId id="391" r:id="rId10"/>
    <p:sldId id="392" r:id="rId11"/>
    <p:sldId id="393" r:id="rId12"/>
    <p:sldId id="396" r:id="rId13"/>
    <p:sldId id="318" r:id="rId14"/>
    <p:sldId id="398" r:id="rId15"/>
    <p:sldId id="399" r:id="rId16"/>
    <p:sldId id="385" r:id="rId17"/>
    <p:sldId id="386" r:id="rId18"/>
    <p:sldId id="387" r:id="rId19"/>
    <p:sldId id="394" r:id="rId20"/>
    <p:sldId id="407" r:id="rId21"/>
    <p:sldId id="408" r:id="rId22"/>
    <p:sldId id="409" r:id="rId23"/>
    <p:sldId id="400" r:id="rId24"/>
    <p:sldId id="419" r:id="rId25"/>
    <p:sldId id="420" r:id="rId26"/>
    <p:sldId id="423" r:id="rId27"/>
    <p:sldId id="410" r:id="rId28"/>
    <p:sldId id="413" r:id="rId29"/>
    <p:sldId id="412" r:id="rId30"/>
    <p:sldId id="414" r:id="rId31"/>
    <p:sldId id="411" r:id="rId32"/>
    <p:sldId id="418" r:id="rId33"/>
    <p:sldId id="416" r:id="rId34"/>
    <p:sldId id="422" r:id="rId35"/>
    <p:sldId id="417" r:id="rId36"/>
    <p:sldId id="376" r:id="rId37"/>
    <p:sldId id="370" r:id="rId38"/>
    <p:sldId id="371" r:id="rId39"/>
    <p:sldId id="388" r:id="rId40"/>
    <p:sldId id="390" r:id="rId41"/>
    <p:sldId id="401" r:id="rId42"/>
    <p:sldId id="402" r:id="rId43"/>
    <p:sldId id="403" r:id="rId44"/>
    <p:sldId id="404" r:id="rId45"/>
    <p:sldId id="421" r:id="rId46"/>
    <p:sldId id="424" r:id="rId47"/>
  </p:sldIdLst>
  <p:sldSz cx="9144000" cy="6858000" type="screen4x3"/>
  <p:notesSz cx="6946900" cy="9220200"/>
  <p:embeddedFontLst>
    <p:embeddedFont>
      <p:font typeface="Trebuchet MS" pitchFamily="34" charset="0"/>
      <p:regular r:id="rId50"/>
      <p:bold r:id="rId51"/>
      <p:italic r:id="rId52"/>
      <p:boldItalic r:id="rId53"/>
    </p:embeddedFont>
    <p:embeddedFont>
      <p:font typeface="Wingdings 2" pitchFamily="18" charset="2"/>
      <p:regular r:id="rId54"/>
    </p:embeddedFont>
    <p:embeddedFont>
      <p:font typeface="Calibri" pitchFamily="34" charset="0"/>
      <p:regular r:id="rId55"/>
      <p:bold r:id="rId56"/>
      <p:italic r:id="rId57"/>
      <p:boldItalic r:id="rId58"/>
    </p:embeddedFont>
    <p:embeddedFont>
      <p:font typeface="Arial Unicode MS" pitchFamily="34" charset="-128"/>
      <p:regular r:id="rId59"/>
    </p:embeddedFont>
    <p:embeddedFont>
      <p:font typeface="Tahoma" pitchFamily="34" charset="0"/>
      <p:regular r:id="rId60"/>
      <p:bold r:id="rId61"/>
    </p:embeddedFont>
    <p:embeddedFont>
      <p:font typeface="Comic Sans MS" pitchFamily="66" charset="0"/>
      <p:regular r:id="rId62"/>
      <p:bold r:id="rId63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097D27"/>
    <a:srgbClr val="0033CC"/>
    <a:srgbClr val="00863D"/>
    <a:srgbClr val="FF0000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1" autoAdjust="0"/>
    <p:restoredTop sz="94715" autoAdjust="0"/>
  </p:normalViewPr>
  <p:slideViewPr>
    <p:cSldViewPr>
      <p:cViewPr varScale="1">
        <p:scale>
          <a:sx n="75" d="100"/>
          <a:sy n="75" d="100"/>
        </p:scale>
        <p:origin x="-450" y="-102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5AFD21F5-39B5-4954-89CF-F59B228A0A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E9D28CBE-B2B5-49A7-A0BD-4BE268352D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F3137-BF44-408E-963A-45A069446C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B16DCBA5-4E3A-49D6-99F3-3FFC573EA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621474D9-B7FF-415C-9A6A-AB3F9C6911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C9FA3-8426-4C5C-8E62-0AF2AB6B4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26D09F2-ABD7-4F90-B0BC-88B208301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780DD-1258-4372-9EAD-3D84F3D660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4E71E-827F-450E-AAFF-76A3F78FA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E5B32-D867-4EC0-9CB7-E320882473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C8584-6376-43C4-90B6-55359B824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0CF9D-AF23-46F3-A0FF-BCBA38F4C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9434B8C-7628-43A9-8170-C19F1528B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54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BAA11CA9-60F4-4550-A23F-48A91A1841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8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9" descr="FNAL_logo_sm.gif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22" r:id="rId2"/>
    <p:sldLayoutId id="2147485030" r:id="rId3"/>
    <p:sldLayoutId id="2147485023" r:id="rId4"/>
    <p:sldLayoutId id="2147485024" r:id="rId5"/>
    <p:sldLayoutId id="2147485025" r:id="rId6"/>
    <p:sldLayoutId id="2147485026" r:id="rId7"/>
    <p:sldLayoutId id="2147485027" r:id="rId8"/>
    <p:sldLayoutId id="2147485031" r:id="rId9"/>
    <p:sldLayoutId id="2147485028" r:id="rId10"/>
    <p:sldLayoutId id="2147485032" r:id="rId11"/>
    <p:sldLayoutId id="2147485033" r:id="rId12"/>
    <p:sldLayoutId id="2147485034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7.bin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7145" y="625435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LHC Accelerator Status and Plans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115550" y="1815990"/>
            <a:ext cx="678180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</a:t>
            </a:r>
            <a:r>
              <a:rPr lang="en-US" dirty="0" err="1" smtClean="0"/>
              <a:t>Fermilab</a:t>
            </a:r>
            <a:endParaRPr lang="en-US" dirty="0" smtClean="0"/>
          </a:p>
          <a:p>
            <a:pPr algn="l"/>
            <a:r>
              <a:rPr lang="en-US" dirty="0" smtClean="0"/>
              <a:t>Director, US LHC Accelerator Research Program (LARP)</a:t>
            </a:r>
          </a:p>
        </p:txBody>
      </p:sp>
      <p:sp>
        <p:nvSpPr>
          <p:cNvPr id="922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  <a:endParaRPr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The Incident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the joint fail?</a:t>
            </a:r>
          </a:p>
          <a:p>
            <a:pPr lvl="1"/>
            <a:r>
              <a:rPr lang="en-US" dirty="0" smtClean="0"/>
              <a:t>Inherent problems with joint design</a:t>
            </a:r>
          </a:p>
          <a:p>
            <a:pPr lvl="2"/>
            <a:r>
              <a:rPr lang="en-US" dirty="0" smtClean="0"/>
              <a:t>No clamps</a:t>
            </a:r>
          </a:p>
          <a:p>
            <a:pPr lvl="2"/>
            <a:r>
              <a:rPr lang="en-US" dirty="0" smtClean="0"/>
              <a:t>Details of joint design</a:t>
            </a:r>
          </a:p>
          <a:p>
            <a:pPr lvl="2"/>
            <a:r>
              <a:rPr lang="en-US" dirty="0" smtClean="0"/>
              <a:t>Solder used</a:t>
            </a:r>
          </a:p>
          <a:p>
            <a:pPr lvl="1"/>
            <a:r>
              <a:rPr lang="en-US" dirty="0" smtClean="0"/>
              <a:t>Quality control problems</a:t>
            </a:r>
          </a:p>
          <a:p>
            <a:r>
              <a:rPr lang="en-US" dirty="0" smtClean="0"/>
              <a:t>Why wasn’t it detected in time?</a:t>
            </a:r>
          </a:p>
          <a:p>
            <a:pPr lvl="1"/>
            <a:r>
              <a:rPr lang="en-US" dirty="0" smtClean="0"/>
              <a:t>There was indirect (calorimetric) evidence of an </a:t>
            </a:r>
            <a:r>
              <a:rPr lang="en-US" dirty="0" err="1" smtClean="0"/>
              <a:t>ohmic</a:t>
            </a:r>
            <a:r>
              <a:rPr lang="en-US" dirty="0" smtClean="0"/>
              <a:t> heat loss, but these data were not routinely monitored</a:t>
            </a:r>
          </a:p>
          <a:p>
            <a:pPr lvl="1"/>
            <a:r>
              <a:rPr lang="en-US" dirty="0" smtClean="0"/>
              <a:t>The bus quench protection circuit had a threshold of 1V, a factor of &gt;1000 too high to detect the quench in time.</a:t>
            </a:r>
          </a:p>
          <a:p>
            <a:r>
              <a:rPr lang="en-US" dirty="0" smtClean="0"/>
              <a:t>Why did it do so much damage?</a:t>
            </a:r>
          </a:p>
          <a:p>
            <a:pPr lvl="1"/>
            <a:r>
              <a:rPr lang="en-US" dirty="0" smtClean="0"/>
              <a:t>The pressure relief system was designed around an MCI Helium release of 2 kg/s, a </a:t>
            </a:r>
            <a:r>
              <a:rPr lang="en-US" i="1" dirty="0" smtClean="0"/>
              <a:t>factor of ten</a:t>
            </a:r>
            <a:r>
              <a:rPr lang="en-US" dirty="0" smtClean="0"/>
              <a:t> below what occurred.</a:t>
            </a:r>
          </a:p>
          <a:p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pPr lvl="1"/>
            <a:r>
              <a:rPr lang="en-US" sz="1800" dirty="0" smtClean="0"/>
              <a:t>Also fixed “symmetric quench” problem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84885"/>
            <a:ext cx="8355012" cy="5676900"/>
          </a:xfrm>
        </p:spPr>
        <p:txBody>
          <a:bodyPr/>
          <a:lstStyle/>
          <a:p>
            <a:r>
              <a:rPr lang="en-US" dirty="0" smtClean="0"/>
              <a:t>4/8 sectors still do not have new relief flanges</a:t>
            </a:r>
          </a:p>
          <a:p>
            <a:pPr lvl="1"/>
            <a:r>
              <a:rPr lang="en-US" dirty="0" smtClean="0"/>
              <a:t>Ad hoc solution would handle what happened in 2008, but not maximum credible incident (MCI)</a:t>
            </a:r>
          </a:p>
          <a:p>
            <a:r>
              <a:rPr lang="en-US" dirty="0" smtClean="0"/>
              <a:t>Systematic problem found with joints</a:t>
            </a:r>
          </a:p>
          <a:p>
            <a:pPr lvl="1"/>
            <a:r>
              <a:rPr lang="en-US" dirty="0" smtClean="0"/>
              <a:t>Solder voids found near joints -&gt; </a:t>
            </a:r>
            <a:br>
              <a:rPr lang="en-US" dirty="0" smtClean="0"/>
            </a:br>
            <a:r>
              <a:rPr lang="en-US" dirty="0" smtClean="0"/>
              <a:t>bad thermal contact</a:t>
            </a:r>
          </a:p>
          <a:p>
            <a:pPr lvl="1"/>
            <a:r>
              <a:rPr lang="en-US" dirty="0" smtClean="0"/>
              <a:t>During a quench, integrity depends on </a:t>
            </a:r>
            <a:br>
              <a:rPr lang="en-US" dirty="0" smtClean="0"/>
            </a:br>
            <a:r>
              <a:rPr lang="en-US" dirty="0" smtClean="0"/>
              <a:t>integrity of Copper joint, which is hard</a:t>
            </a:r>
            <a:br>
              <a:rPr lang="en-US" dirty="0" smtClean="0"/>
            </a:br>
            <a:r>
              <a:rPr lang="en-US" dirty="0" smtClean="0"/>
              <a:t>to measure externally</a:t>
            </a:r>
          </a:p>
          <a:p>
            <a:r>
              <a:rPr lang="en-US" dirty="0" smtClean="0"/>
              <a:t>For these reasons, it was decided</a:t>
            </a:r>
          </a:p>
          <a:p>
            <a:pPr lvl="1"/>
            <a:r>
              <a:rPr lang="en-US" dirty="0" smtClean="0"/>
              <a:t>Limit initial running to 3.5+3.5 </a:t>
            </a:r>
            <a:r>
              <a:rPr lang="en-US" dirty="0" err="1" smtClean="0"/>
              <a:t>TeV</a:t>
            </a:r>
            <a:endParaRPr lang="en-US" dirty="0" smtClean="0"/>
          </a:p>
          <a:p>
            <a:pPr lvl="1"/>
            <a:r>
              <a:rPr lang="en-US" dirty="0" smtClean="0"/>
              <a:t>Run until 1 fb</a:t>
            </a:r>
            <a:r>
              <a:rPr lang="en-US" baseline="30000" dirty="0" smtClean="0"/>
              <a:t>-1</a:t>
            </a:r>
            <a:r>
              <a:rPr lang="en-US" dirty="0" smtClean="0"/>
              <a:t>, or the end of 2011</a:t>
            </a:r>
          </a:p>
          <a:p>
            <a:pPr lvl="1"/>
            <a:r>
              <a:rPr lang="en-US" dirty="0" smtClean="0"/>
              <a:t>Shut down for ~15 months to repair all 10,000 joints</a:t>
            </a:r>
          </a:p>
          <a:p>
            <a:pPr lvl="2"/>
            <a:r>
              <a:rPr lang="en-US" dirty="0" smtClean="0"/>
              <a:t>Re-solder</a:t>
            </a:r>
          </a:p>
          <a:p>
            <a:pPr lvl="2"/>
            <a:r>
              <a:rPr lang="en-US" dirty="0" smtClean="0"/>
              <a:t>Clamp</a:t>
            </a:r>
          </a:p>
          <a:p>
            <a:pPr lvl="2"/>
            <a:r>
              <a:rPr lang="en-US" dirty="0" smtClean="0"/>
              <a:t>Inspect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50" y="2353660"/>
            <a:ext cx="3039460" cy="193484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8" name="TextBox 7"/>
          <p:cNvSpPr txBox="1"/>
          <p:nvPr/>
        </p:nvSpPr>
        <p:spPr>
          <a:xfrm>
            <a:off x="5954580" y="4273910"/>
            <a:ext cx="2841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Following a quench, Copper must carry current as it ramps down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684275" y="3928266"/>
            <a:ext cx="576075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Experimental reach of LHC vs. </a:t>
            </a:r>
            <a:r>
              <a:rPr lang="en-US" dirty="0" err="1" smtClean="0"/>
              <a:t>Tevatron</a:t>
            </a:r>
            <a:endParaRPr lang="en-US" dirty="0"/>
          </a:p>
        </p:txBody>
      </p:sp>
      <p:pic>
        <p:nvPicPr>
          <p:cNvPr id="1639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800100"/>
            <a:ext cx="4613275" cy="5557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56614" y="6225628"/>
            <a:ext cx="1096776" cy="2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12"/>
          <p:cNvCxnSpPr/>
          <p:nvPr/>
        </p:nvCxnSpPr>
        <p:spPr bwMode="auto">
          <a:xfrm rot="5400000" flipH="1" flipV="1">
            <a:off x="891843" y="3944230"/>
            <a:ext cx="4073281" cy="15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7"/>
          <p:cNvCxnSpPr/>
          <p:nvPr/>
        </p:nvCxnSpPr>
        <p:spPr bwMode="auto">
          <a:xfrm rot="5400000" flipH="1" flipV="1">
            <a:off x="1691224" y="3928666"/>
            <a:ext cx="4073281" cy="15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6" name="TextBox 18"/>
          <p:cNvSpPr txBox="1">
            <a:spLocks noChangeArrowheads="1"/>
          </p:cNvSpPr>
          <p:nvPr/>
        </p:nvSpPr>
        <p:spPr bwMode="auto">
          <a:xfrm>
            <a:off x="1423515" y="3435672"/>
            <a:ext cx="1110718" cy="155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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W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 (M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W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=80 GeV)</a:t>
            </a:r>
            <a:endParaRPr lang="en-US" sz="1200">
              <a:solidFill>
                <a:srgbClr val="333333"/>
              </a:solidFill>
            </a:endParaRPr>
          </a:p>
        </p:txBody>
      </p:sp>
      <p:sp>
        <p:nvSpPr>
          <p:cNvPr id="16397" name="TextBox 20"/>
          <p:cNvSpPr txBox="1">
            <a:spLocks noChangeArrowheads="1"/>
          </p:cNvSpPr>
          <p:nvPr/>
        </p:nvSpPr>
        <p:spPr bwMode="auto">
          <a:xfrm>
            <a:off x="1432810" y="3657600"/>
            <a:ext cx="1045655" cy="1557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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Z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 (M</a:t>
            </a:r>
            <a:r>
              <a:rPr lang="en-US" sz="1200" baseline="-25000">
                <a:solidFill>
                  <a:srgbClr val="333333"/>
                </a:solidFill>
                <a:sym typeface="Symbol" pitchFamily="18" charset="2"/>
              </a:rPr>
              <a:t>Z</a:t>
            </a:r>
            <a:r>
              <a:rPr lang="en-US" sz="1200">
                <a:solidFill>
                  <a:srgbClr val="333333"/>
                </a:solidFill>
                <a:sym typeface="Symbol" pitchFamily="18" charset="2"/>
              </a:rPr>
              <a:t>=91 GeV)</a:t>
            </a:r>
            <a:endParaRPr lang="en-US" sz="1200">
              <a:solidFill>
                <a:srgbClr val="333333"/>
              </a:solidFill>
            </a:endParaRPr>
          </a:p>
        </p:txBody>
      </p:sp>
      <p:cxnSp>
        <p:nvCxnSpPr>
          <p:cNvPr id="12" name="Straight Connector 21"/>
          <p:cNvCxnSpPr/>
          <p:nvPr/>
        </p:nvCxnSpPr>
        <p:spPr bwMode="auto">
          <a:xfrm rot="5400000" flipH="1" flipV="1">
            <a:off x="2042838" y="3944230"/>
            <a:ext cx="4073281" cy="154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8" name="TextBox 12"/>
          <p:cNvSpPr txBox="1">
            <a:spLocks noChangeArrowheads="1"/>
          </p:cNvSpPr>
          <p:nvPr/>
        </p:nvSpPr>
        <p:spPr bwMode="auto">
          <a:xfrm>
            <a:off x="5410200" y="2744788"/>
            <a:ext cx="373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 smtClean="0"/>
              <a:t>1 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algn="l"/>
            <a:r>
              <a:rPr lang="en-US" sz="2400" dirty="0" smtClean="0"/>
              <a:t>~ </a:t>
            </a:r>
            <a:r>
              <a:rPr lang="en-US" sz="2400" dirty="0" err="1" smtClean="0"/>
              <a:t>Tevatron</a:t>
            </a:r>
            <a:r>
              <a:rPr lang="en-US" sz="2400" dirty="0" smtClean="0"/>
              <a:t> data set</a:t>
            </a:r>
            <a:endParaRPr lang="en-US" sz="2400" dirty="0"/>
          </a:p>
        </p:txBody>
      </p:sp>
      <p:sp>
        <p:nvSpPr>
          <p:cNvPr id="16389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6390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ECFF6E-31DE-4E0F-9788-FE8B05873D35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16391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Progress Since Start-up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Friday, November 20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</a:t>
            </a:r>
          </a:p>
          <a:p>
            <a:pPr lvl="1"/>
            <a:r>
              <a:rPr lang="en-US" dirty="0" smtClean="0"/>
              <a:t>Beams circulated again (absolutely no fanfare this time)</a:t>
            </a:r>
          </a:p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2010/2011</a:t>
            </a:r>
          </a:p>
          <a:p>
            <a:r>
              <a:rPr lang="en-US" sz="2800" dirty="0" smtClean="0"/>
              <a:t>Then the hard part started…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Commissioning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Making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78850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152484" y="4350720"/>
            <a:ext cx="3110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3112611" y="4043481"/>
            <a:ext cx="537668" cy="7681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9475" y="438912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2018066" y="4101089"/>
            <a:ext cx="307240" cy="2688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885120" y="5387655"/>
            <a:ext cx="3323047" cy="1113745"/>
            <a:chOff x="885120" y="5387655"/>
            <a:chExt cx="3323047" cy="1113745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/>
          </p:nvGraphicFramePr>
          <p:xfrm>
            <a:off x="2229294" y="5387655"/>
            <a:ext cx="1978873" cy="1045975"/>
          </p:xfrm>
          <a:graphic>
            <a:graphicData uri="http://schemas.openxmlformats.org/presentationml/2006/ole">
              <p:oleObj spid="_x0000_s78851" name="Equation" r:id="rId4" imgW="888840" imgH="469800" progId="Equation.3">
                <p:embed/>
              </p:oleObj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885120" y="5733300"/>
              <a:ext cx="1305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 smtClean="0"/>
                <a:t>Recall:</a:t>
              </a:r>
              <a:endParaRPr lang="en-US" sz="2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77144" y="5387656"/>
              <a:ext cx="3110805" cy="111374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79874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Important features of the focal region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p:oleObj spid="_x0000_s80898" name="Equation" r:id="rId3" imgW="1117440" imgH="444240" progId="Equation.3">
              <p:embed/>
            </p:oleObj>
          </a:graphicData>
        </a:graphic>
      </p:graphicFrame>
      <p:grpSp>
        <p:nvGrpSpPr>
          <p:cNvPr id="83" name="Group 82"/>
          <p:cNvGrpSpPr/>
          <p:nvPr/>
        </p:nvGrpSpPr>
        <p:grpSpPr>
          <a:xfrm>
            <a:off x="2958992" y="894269"/>
            <a:ext cx="3033994" cy="4147745"/>
            <a:chOff x="2958992" y="894269"/>
            <a:chExt cx="3033994" cy="4147745"/>
          </a:xfrm>
        </p:grpSpPr>
        <p:cxnSp>
          <p:nvCxnSpPr>
            <p:cNvPr id="47" name="Straight Connector 46"/>
            <p:cNvCxnSpPr/>
            <p:nvPr/>
          </p:nvCxnSpPr>
          <p:spPr>
            <a:xfrm rot="16200000" flipH="1">
              <a:off x="1077145" y="2776116"/>
              <a:ext cx="4147743" cy="38404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576409" y="2968142"/>
              <a:ext cx="3878908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555739" y="2296053"/>
              <a:ext cx="2803565" cy="61448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207152" y="3678634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4303166" y="3851456"/>
              <a:ext cx="768100" cy="30724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783227" y="4024280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109674" y="4005079"/>
              <a:ext cx="345643" cy="115212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01696" y="3736244"/>
              <a:ext cx="499266" cy="268835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5474518" y="3870659"/>
              <a:ext cx="729697" cy="30723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ym typeface="Symbol"/>
              </a:rPr>
              <a:t> small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* means large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 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sp>
        <p:nvSpPr>
          <p:cNvPr id="71" name="Freeform 70"/>
          <p:cNvSpPr/>
          <p:nvPr/>
        </p:nvSpPr>
        <p:spPr>
          <a:xfrm>
            <a:off x="3713019" y="894271"/>
            <a:ext cx="4987520" cy="4915840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821" h="4819961">
                <a:moveTo>
                  <a:pt x="2553426" y="4819961"/>
                </a:moveTo>
                <a:cubicBezTo>
                  <a:pt x="3408173" y="4619443"/>
                  <a:pt x="5032811" y="3539658"/>
                  <a:pt x="5092316" y="2861851"/>
                </a:cubicBezTo>
                <a:cubicBezTo>
                  <a:pt x="5151821" y="2184044"/>
                  <a:pt x="3759176" y="1230093"/>
                  <a:pt x="2910457" y="753118"/>
                </a:cubicBezTo>
                <a:cubicBezTo>
                  <a:pt x="2061738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4260" y="5118820"/>
            <a:ext cx="683609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7895" y="504201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b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9239" y="2315255"/>
            <a:ext cx="241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 distortion of off-momentum particles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 1/</a:t>
            </a:r>
            <a:r>
              <a:rPr lang="en-US" sz="1600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* </a:t>
            </a:r>
            <a:br>
              <a:rPr lang="en-US" sz="1600" dirty="0" smtClean="0">
                <a:solidFill>
                  <a:srgbClr val="FF0000"/>
                </a:solidFill>
                <a:sym typeface="Symbol"/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ffects collimation)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4552798" y="3256177"/>
            <a:ext cx="345645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IR Layout and Crossing Angle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043" y="3448495"/>
            <a:ext cx="8251825" cy="1447800"/>
          </a:xfrm>
        </p:spPr>
        <p:txBody>
          <a:bodyPr/>
          <a:lstStyle/>
          <a:p>
            <a:r>
              <a:rPr lang="en-US" dirty="0" smtClean="0"/>
              <a:t>Nominal Bunch spacing: 25 ns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7.5 m</a:t>
            </a:r>
          </a:p>
          <a:p>
            <a:r>
              <a:rPr lang="en-US" dirty="0" smtClean="0"/>
              <a:t>Collision spacing: 3.75 m </a:t>
            </a:r>
          </a:p>
          <a:p>
            <a:r>
              <a:rPr lang="en-US" dirty="0" smtClean="0"/>
              <a:t>~2x15 parasitic collisions per IR</a:t>
            </a:r>
          </a:p>
          <a:p>
            <a:endParaRPr lang="en-US" dirty="0" smtClean="0"/>
          </a:p>
          <a:p>
            <a:r>
              <a:rPr lang="en-US" dirty="0" smtClean="0"/>
              <a:t>Effect depends on beam size</a:t>
            </a:r>
          </a:p>
          <a:p>
            <a:pPr lvl="1"/>
            <a:r>
              <a:rPr lang="en-US" dirty="0" smtClean="0"/>
              <a:t>Negligible for nominal beam parameters</a:t>
            </a:r>
          </a:p>
          <a:p>
            <a:pPr lvl="1"/>
            <a:r>
              <a:rPr lang="en-US" sz="2000" dirty="0" smtClean="0"/>
              <a:t>Very important for high luminosity upgrade.</a:t>
            </a: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/>
          <a:srcRect l="3494" t="36363" r="35747"/>
          <a:stretch>
            <a:fillRect/>
          </a:stretch>
        </p:blipFill>
        <p:spPr bwMode="auto">
          <a:xfrm>
            <a:off x="1153955" y="1086295"/>
            <a:ext cx="74358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92055" y="1314895"/>
            <a:ext cx="43815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155" y="1010095"/>
            <a:ext cx="19939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054" y="781495"/>
            <a:ext cx="237531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>
                <a:solidFill>
                  <a:schemeClr val="accent3"/>
                </a:solidFill>
              </a:rPr>
              <a:t>Present Separation </a:t>
            </a:r>
            <a:r>
              <a:rPr lang="en-US" dirty="0">
                <a:solidFill>
                  <a:schemeClr val="accent3"/>
                </a:solidFill>
              </a:rPr>
              <a:t>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2555" y="3105595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35055" y="3105595"/>
            <a:ext cx="1036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25405" y="4896295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935005" y="4743895"/>
            <a:ext cx="529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Need </a:t>
            </a:r>
            <a:r>
              <a:rPr lang="en-US" sz="2400" dirty="0">
                <a:solidFill>
                  <a:srgbClr val="FF0000"/>
                </a:solidFill>
              </a:rPr>
              <a:t>Crossing </a:t>
            </a:r>
            <a:r>
              <a:rPr lang="en-US" sz="2400" dirty="0" smtClean="0">
                <a:solidFill>
                  <a:srgbClr val="FF0000"/>
                </a:solidFill>
              </a:rPr>
              <a:t>Angle for </a:t>
            </a:r>
            <a:r>
              <a:rPr lang="en-US" sz="2400" dirty="0" err="1" smtClean="0">
                <a:solidFill>
                  <a:srgbClr val="FF0000"/>
                </a:solidFill>
              </a:rPr>
              <a:t>n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b</a:t>
            </a:r>
            <a:r>
              <a:rPr lang="en-US" sz="2400" dirty="0" smtClean="0">
                <a:solidFill>
                  <a:srgbClr val="FF0000"/>
                </a:solidFill>
              </a:rPr>
              <a:t>&gt;156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1/25/2011</a:t>
            </a: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86A062-E04B-4060-8C99-AB76AA523A10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086100"/>
          </a:xfrm>
        </p:spPr>
        <p:txBody>
          <a:bodyPr/>
          <a:lstStyle/>
          <a:p>
            <a:r>
              <a:rPr lang="en-US" sz="2000" dirty="0" smtClean="0"/>
              <a:t>Overview of the LHC</a:t>
            </a:r>
          </a:p>
          <a:p>
            <a:pPr lvl="1"/>
            <a:r>
              <a:rPr lang="en-US" sz="1600" dirty="0" smtClean="0"/>
              <a:t>Including some basic accelerator physics</a:t>
            </a:r>
          </a:p>
          <a:p>
            <a:r>
              <a:rPr lang="en-US" sz="2000" dirty="0" smtClean="0"/>
              <a:t>Current status and near term strategy</a:t>
            </a:r>
            <a:endParaRPr lang="en-US" sz="1600" dirty="0" smtClean="0"/>
          </a:p>
          <a:p>
            <a:r>
              <a:rPr lang="en-US" sz="2000" dirty="0" smtClean="0"/>
              <a:t>Planning for the future</a:t>
            </a:r>
          </a:p>
        </p:txBody>
      </p:sp>
      <p:sp>
        <p:nvSpPr>
          <p:cNvPr id="1024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024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CAF1F70-0D92-4A46-8A5A-4B6D13CE6B56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0246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Commissioning Plan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665835"/>
          </a:xfrm>
        </p:spPr>
        <p:txBody>
          <a:bodyPr/>
          <a:lstStyle/>
          <a:p>
            <a:r>
              <a:rPr lang="en-US" dirty="0" smtClean="0"/>
              <a:t>Getting 1 fb</a:t>
            </a:r>
            <a:r>
              <a:rPr lang="en-US" baseline="30000" dirty="0" smtClean="0"/>
              <a:t>-1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 peak luminosity of ~2x10</a:t>
            </a:r>
            <a:r>
              <a:rPr lang="en-US" baseline="30000" dirty="0" smtClean="0">
                <a:sym typeface="Symbol"/>
              </a:rPr>
              <a:t>32</a:t>
            </a:r>
            <a:r>
              <a:rPr lang="en-US" dirty="0" smtClean="0">
                <a:sym typeface="Symbol"/>
              </a:rPr>
              <a:t> 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0" y="1431940"/>
            <a:ext cx="8372290" cy="4311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Oval 8"/>
          <p:cNvSpPr/>
          <p:nvPr/>
        </p:nvSpPr>
        <p:spPr>
          <a:xfrm>
            <a:off x="3189420" y="4696365"/>
            <a:ext cx="768100" cy="96012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72734" y="5733300"/>
            <a:ext cx="418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Planned to reach ~2/3 of nominal bunch intensity by 2011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3842306" y="5618085"/>
            <a:ext cx="268835" cy="23043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Happy Surprises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1015890"/>
          </a:xfrm>
        </p:spPr>
        <p:txBody>
          <a:bodyPr/>
          <a:lstStyle/>
          <a:p>
            <a:r>
              <a:rPr lang="en-US" dirty="0" smtClean="0"/>
              <a:t>Happy surprise 1: Hit nominal bunch intensity in 3 months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Happy surprise 2: </a:t>
            </a:r>
            <a:r>
              <a:rPr lang="en-US" dirty="0" err="1" smtClean="0"/>
              <a:t>emittances</a:t>
            </a:r>
            <a:r>
              <a:rPr lang="en-US" dirty="0" smtClean="0"/>
              <a:t> lower than expected:</a:t>
            </a:r>
          </a:p>
          <a:p>
            <a:pPr lvl="1"/>
            <a:r>
              <a:rPr lang="en-US" dirty="0" smtClean="0"/>
              <a:t>3.75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m </a:t>
            </a:r>
            <a:r>
              <a:rPr lang="en-US" dirty="0" smtClean="0">
                <a:sym typeface="Symbol"/>
              </a:rPr>
              <a:t> 2.5 </a:t>
            </a:r>
            <a:r>
              <a:rPr lang="en-US" dirty="0" smtClean="0">
                <a:latin typeface="Symbol" pitchFamily="18" charset="2"/>
                <a:sym typeface="Symbol"/>
              </a:rPr>
              <a:t>m</a:t>
            </a:r>
            <a:r>
              <a:rPr lang="en-US" dirty="0" smtClean="0">
                <a:sym typeface="Symbol"/>
              </a:rPr>
              <a:t>m</a:t>
            </a:r>
          </a:p>
          <a:p>
            <a:pPr lvl="1"/>
            <a:r>
              <a:rPr lang="en-US" dirty="0" smtClean="0">
                <a:sym typeface="Symbol"/>
              </a:rPr>
              <a:t>Higher luminosities and larger effective apertures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2360" y="1470345"/>
            <a:ext cx="6836090" cy="384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 Performance*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625435"/>
            <a:ext cx="6975475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5455963" y="1735097"/>
            <a:ext cx="1455737" cy="2093913"/>
            <a:chOff x="0" y="0"/>
            <a:chExt cx="1303" cy="1876"/>
          </a:xfrm>
        </p:grpSpPr>
        <p:sp>
          <p:nvSpPr>
            <p:cNvPr id="10" name="AutoShape 4"/>
            <p:cNvSpPr>
              <a:spLocks/>
            </p:cNvSpPr>
            <p:nvPr/>
          </p:nvSpPr>
          <p:spPr bwMode="auto">
            <a:xfrm rot="3751534">
              <a:off x="-239" y="530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/>
            </p:cNvSpPr>
            <p:nvPr/>
          </p:nvSpPr>
          <p:spPr bwMode="auto">
            <a:xfrm>
              <a:off x="533" y="1346"/>
              <a:ext cx="770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Bunch trains</a:t>
              </a:r>
            </a:p>
          </p:txBody>
        </p:sp>
      </p:grp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269975" y="3035260"/>
            <a:ext cx="2222500" cy="2068512"/>
            <a:chOff x="0" y="0"/>
            <a:chExt cx="1990" cy="1853"/>
          </a:xfrm>
        </p:grpSpPr>
        <p:sp>
          <p:nvSpPr>
            <p:cNvPr id="13" name="Rectangle 7"/>
            <p:cNvSpPr>
              <a:spLocks/>
            </p:cNvSpPr>
            <p:nvPr/>
          </p:nvSpPr>
          <p:spPr bwMode="auto">
            <a:xfrm>
              <a:off x="726" y="1261"/>
              <a:ext cx="12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commissioning</a:t>
              </a:r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 rot="3211848">
              <a:off x="-160" y="493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5" name="Group 9"/>
          <p:cNvGrpSpPr>
            <a:grpSpLocks/>
          </p:cNvGrpSpPr>
          <p:nvPr/>
        </p:nvGrpSpPr>
        <p:grpSpPr bwMode="auto">
          <a:xfrm>
            <a:off x="1593575" y="2876510"/>
            <a:ext cx="1570038" cy="2259012"/>
            <a:chOff x="0" y="0"/>
            <a:chExt cx="1406" cy="2024"/>
          </a:xfrm>
        </p:grpSpPr>
        <p:sp>
          <p:nvSpPr>
            <p:cNvPr id="16" name="Rectangle 10"/>
            <p:cNvSpPr>
              <a:spLocks/>
            </p:cNvSpPr>
            <p:nvPr/>
          </p:nvSpPr>
          <p:spPr bwMode="auto">
            <a:xfrm>
              <a:off x="0" y="0"/>
              <a:ext cx="1392" cy="2024"/>
            </a:xfrm>
            <a:prstGeom prst="rect">
              <a:avLst/>
            </a:prstGeom>
            <a:solidFill>
              <a:srgbClr val="FF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294" y="1236"/>
              <a:ext cx="1112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FF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Initial luminosity run</a:t>
              </a:r>
            </a:p>
          </p:txBody>
        </p:sp>
      </p:grp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3844650" y="1595397"/>
            <a:ext cx="1662113" cy="1973263"/>
            <a:chOff x="0" y="0"/>
            <a:chExt cx="1490" cy="1768"/>
          </a:xfrm>
        </p:grpSpPr>
        <p:sp>
          <p:nvSpPr>
            <p:cNvPr id="19" name="Rectangle 13"/>
            <p:cNvSpPr>
              <a:spLocks/>
            </p:cNvSpPr>
            <p:nvPr/>
          </p:nvSpPr>
          <p:spPr bwMode="auto">
            <a:xfrm>
              <a:off x="0" y="0"/>
              <a:ext cx="1464" cy="1768"/>
            </a:xfrm>
            <a:prstGeom prst="rect">
              <a:avLst/>
            </a:prstGeom>
            <a:solidFill>
              <a:srgbClr val="00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/>
            </p:cNvSpPr>
            <p:nvPr/>
          </p:nvSpPr>
          <p:spPr bwMode="auto">
            <a:xfrm>
              <a:off x="362" y="768"/>
              <a:ext cx="1128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operation</a:t>
              </a:r>
              <a:b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(up to 48)</a:t>
              </a:r>
            </a:p>
          </p:txBody>
        </p:sp>
      </p:grp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6113188" y="947697"/>
            <a:ext cx="2725737" cy="1677988"/>
            <a:chOff x="0" y="0"/>
            <a:chExt cx="2442" cy="1504"/>
          </a:xfrm>
        </p:grpSpPr>
        <p:sp>
          <p:nvSpPr>
            <p:cNvPr id="22" name="Rectangle 16"/>
            <p:cNvSpPr>
              <a:spLocks/>
            </p:cNvSpPr>
            <p:nvPr/>
          </p:nvSpPr>
          <p:spPr bwMode="auto">
            <a:xfrm>
              <a:off x="0" y="0"/>
              <a:ext cx="1088" cy="1504"/>
            </a:xfrm>
            <a:prstGeom prst="rect">
              <a:avLst/>
            </a:prstGeom>
            <a:solidFill>
              <a:srgbClr val="00FF00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/>
            </p:cNvSpPr>
            <p:nvPr/>
          </p:nvSpPr>
          <p:spPr bwMode="auto">
            <a:xfrm>
              <a:off x="1162" y="164"/>
              <a:ext cx="128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Performance ramp-up</a:t>
              </a:r>
              <a:b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5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(368 bunches)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7880" y="6309375"/>
            <a:ext cx="510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*From presentation by DG to CERN staff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79055"/>
            <a:ext cx="8355012" cy="5676900"/>
          </a:xfrm>
        </p:spPr>
        <p:txBody>
          <a:bodyPr/>
          <a:lstStyle/>
          <a:p>
            <a:r>
              <a:rPr lang="en-US" dirty="0" smtClean="0"/>
              <a:t>Reached full bunch intensity</a:t>
            </a:r>
          </a:p>
          <a:p>
            <a:pPr lvl="1"/>
            <a:r>
              <a:rPr lang="en-US" dirty="0" smtClean="0"/>
              <a:t>1.1x10</a:t>
            </a:r>
            <a:r>
              <a:rPr lang="en-US" baseline="30000" dirty="0" smtClean="0"/>
              <a:t>11</a:t>
            </a:r>
            <a:r>
              <a:rPr lang="en-US" dirty="0" smtClean="0"/>
              <a:t>/bunch</a:t>
            </a:r>
          </a:p>
          <a:p>
            <a:pPr lvl="1"/>
            <a:r>
              <a:rPr lang="en-US" dirty="0" smtClean="0"/>
              <a:t>Can’t overstate how important this milestone is.</a:t>
            </a:r>
          </a:p>
          <a:p>
            <a:r>
              <a:rPr lang="en-US" dirty="0" smtClean="0"/>
              <a:t>Peak luminosity: ~2x10</a:t>
            </a:r>
            <a:r>
              <a:rPr lang="en-US" baseline="30000" dirty="0" smtClean="0"/>
              <a:t>32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42690" name="Picture 2" descr="Lumi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545685"/>
            <a:ext cx="3657600" cy="3657600"/>
          </a:xfrm>
          <a:prstGeom prst="rect">
            <a:avLst/>
          </a:prstGeom>
          <a:noFill/>
        </p:spPr>
      </p:pic>
      <p:pic>
        <p:nvPicPr>
          <p:cNvPr id="242692" name="Picture 4" descr="http://lpc-afs.web.cern.ch/lpc-afs/LHC/lui_days_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240" y="2660900"/>
            <a:ext cx="3657600" cy="36576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12610" y="2008015"/>
            <a:ext cx="211227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39365" y="1931205"/>
            <a:ext cx="238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Enough to reach the 1 fb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 goal in 2011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endCxn id="11" idx="3"/>
          </p:cNvCxnSpPr>
          <p:nvPr/>
        </p:nvCxnSpPr>
        <p:spPr>
          <a:xfrm rot="10800000" flipV="1">
            <a:off x="5224886" y="2161637"/>
            <a:ext cx="576075" cy="768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 to 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dirty="0" smtClean="0"/>
              <a:t>On Nov 4, the LHC began commissioning with </a:t>
            </a:r>
            <a:r>
              <a:rPr lang="en-US" baseline="30000" dirty="0" smtClean="0"/>
              <a:t>208</a:t>
            </a:r>
            <a:r>
              <a:rPr lang="en-US" dirty="0" smtClean="0"/>
              <a:t>Pb</a:t>
            </a:r>
            <a:r>
              <a:rPr lang="en-US" baseline="30000" dirty="0" smtClean="0"/>
              <a:t>82+</a:t>
            </a:r>
          </a:p>
          <a:p>
            <a:pPr lvl="1"/>
            <a:r>
              <a:rPr lang="en-US" dirty="0" smtClean="0"/>
              <a:t>Beam circulating and accelerated within 24 hours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First collisions on Nov. 7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501070" y="1739180"/>
            <a:ext cx="8333885" cy="2496325"/>
            <a:chOff x="495300" y="4267200"/>
            <a:chExt cx="8191500" cy="2414660"/>
          </a:xfrm>
        </p:grpSpPr>
        <p:pic>
          <p:nvPicPr>
            <p:cNvPr id="8" name="Picture 10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5300" y="4267200"/>
              <a:ext cx="8191500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084262" y="6127806"/>
              <a:ext cx="922338" cy="5540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Calibri"/>
                  <a:ea typeface="+mn-ea"/>
                </a:rPr>
                <a:t>Beam1 : injection and capture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89137" y="6127806"/>
              <a:ext cx="906463" cy="5540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Calibri"/>
                  <a:ea typeface="+mn-ea"/>
                </a:rPr>
                <a:t>Beam2:  injection and capture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3000" y="6135743"/>
              <a:ext cx="1862137" cy="400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Calibri"/>
                  <a:ea typeface="+mn-ea"/>
                </a:rPr>
                <a:t>Optics Checks, Beam Instrumentation &amp; Collimation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3200" y="6130981"/>
              <a:ext cx="1862137" cy="4000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prstClr val="black"/>
                  </a:solidFill>
                  <a:latin typeface="Calibri"/>
                  <a:ea typeface="+mn-ea"/>
                </a:rPr>
                <a:t>First ramp, collimation at high energy and squeeze</a:t>
              </a:r>
            </a:p>
          </p:txBody>
        </p:sp>
      </p:grpSp>
      <p:pic>
        <p:nvPicPr>
          <p:cNvPr id="147458" name="Picture 2" descr="http://www.sciencedaily.com/images/2010/11/101109132350-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1265" y="4120290"/>
            <a:ext cx="3291755" cy="242318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0" descr="plu_days_liny_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4" y="1009484"/>
            <a:ext cx="4416575" cy="4416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Heavy Ion Performance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mtClean="0"/>
              <a:t>Peak luminosity: </a:t>
            </a:r>
            <a:r>
              <a:rPr lang="en-US" dirty="0" smtClean="0"/>
              <a:t>2.9x10</a:t>
            </a:r>
            <a:r>
              <a:rPr lang="en-US" baseline="30000" dirty="0" smtClean="0"/>
              <a:t>25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Integrated: 6.4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Content Placeholder 15" descr="lui_days_liny_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086295"/>
            <a:ext cx="4378170" cy="43781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 for next few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2011 (and 2012?)</a:t>
            </a:r>
          </a:p>
          <a:p>
            <a:pPr lvl="1"/>
            <a:r>
              <a:rPr lang="en-US" dirty="0" smtClean="0"/>
              <a:t>Remain at nominal bunch intensity</a:t>
            </a:r>
          </a:p>
          <a:p>
            <a:pPr lvl="1"/>
            <a:r>
              <a:rPr lang="en-US" dirty="0" smtClean="0"/>
              <a:t>Continue to increase number of bunches until collimation limit is achieved</a:t>
            </a:r>
          </a:p>
          <a:p>
            <a:pPr lvl="2"/>
            <a:r>
              <a:rPr lang="en-US" dirty="0" smtClean="0"/>
              <a:t>Limit 5-10x10</a:t>
            </a:r>
            <a:r>
              <a:rPr lang="en-US" baseline="30000" dirty="0" smtClean="0"/>
              <a:t>32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Shutdown</a:t>
            </a:r>
          </a:p>
          <a:p>
            <a:pPr lvl="1"/>
            <a:r>
              <a:rPr lang="en-US" dirty="0" smtClean="0"/>
              <a:t>Fix all joints</a:t>
            </a:r>
          </a:p>
          <a:p>
            <a:pPr lvl="1"/>
            <a:r>
              <a:rPr lang="en-US" dirty="0" smtClean="0"/>
              <a:t>Add dispersion collimation around IR3</a:t>
            </a:r>
          </a:p>
          <a:p>
            <a:pPr lvl="2"/>
            <a:r>
              <a:rPr lang="en-US" dirty="0" smtClean="0"/>
              <a:t>Will raise luminosity limit to .5-1x10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2016 Shutdown</a:t>
            </a:r>
          </a:p>
          <a:p>
            <a:pPr lvl="1"/>
            <a:r>
              <a:rPr lang="en-US" dirty="0" smtClean="0"/>
              <a:t>Complete collimation system</a:t>
            </a:r>
          </a:p>
          <a:p>
            <a:pPr lvl="1"/>
            <a:r>
              <a:rPr lang="en-US" dirty="0" smtClean="0"/>
              <a:t>Reach (at least) nominal luminosity after that</a:t>
            </a:r>
          </a:p>
          <a:p>
            <a:pPr lvl="1"/>
            <a:r>
              <a:rPr lang="en-US" i="1" dirty="0" smtClean="0"/>
              <a:t>Collimation</a:t>
            </a:r>
            <a:r>
              <a:rPr lang="en-US" dirty="0" smtClean="0"/>
              <a:t> limit &gt;5x10</a:t>
            </a:r>
            <a:r>
              <a:rPr lang="en-US" baseline="30000" dirty="0" smtClean="0"/>
              <a:t>34</a:t>
            </a:r>
            <a:r>
              <a:rPr lang="en-US" dirty="0" smtClean="0"/>
              <a:t> </a:t>
            </a:r>
            <a:r>
              <a:rPr lang="en-US" dirty="0" smtClean="0"/>
              <a:t>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 l="497" t="1367" r="15958" b="2259"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~ 50 years at nominal luminosity!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53110" y="3505810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Luminosity on Many Fronts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742645"/>
          </a:xfrm>
        </p:spPr>
        <p:txBody>
          <a:bodyPr/>
          <a:lstStyle/>
          <a:p>
            <a:r>
              <a:rPr lang="en-US" dirty="0" smtClean="0"/>
              <a:t>Total beam current:</a:t>
            </a:r>
          </a:p>
          <a:p>
            <a:pPr lvl="1"/>
            <a:r>
              <a:rPr lang="en-US" dirty="0" smtClean="0"/>
              <a:t>Probably limited by electron cloud in SPS</a:t>
            </a:r>
          </a:p>
          <a:p>
            <a:pPr lvl="2"/>
            <a:r>
              <a:rPr lang="en-US" dirty="0" smtClean="0"/>
              <a:t>Beam pipe coating?</a:t>
            </a:r>
          </a:p>
          <a:p>
            <a:pPr lvl="2"/>
            <a:r>
              <a:rPr lang="en-US" dirty="0" smtClean="0"/>
              <a:t>Feedback system?</a:t>
            </a:r>
          </a:p>
          <a:p>
            <a:r>
              <a:rPr lang="en-US" dirty="0" smtClean="0"/>
              <a:t>Beam size at interaction region</a:t>
            </a:r>
          </a:p>
          <a:p>
            <a:pPr lvl="1"/>
            <a:r>
              <a:rPr lang="en-US" dirty="0" smtClean="0"/>
              <a:t>Limited by magnet technology in final focusing quads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Sn?</a:t>
            </a:r>
          </a:p>
          <a:p>
            <a:pPr lvl="1"/>
            <a:r>
              <a:rPr lang="en-US" dirty="0" smtClean="0"/>
              <a:t>Chromatic </a:t>
            </a:r>
            <a:r>
              <a:rPr lang="en-US" dirty="0" err="1" smtClean="0"/>
              <a:t>effects</a:t>
            </a:r>
            <a:r>
              <a:rPr lang="en-US" dirty="0" err="1" smtClean="0">
                <a:sym typeface="Symbol"/>
              </a:rPr>
              <a:t>collimation</a:t>
            </a:r>
            <a:endParaRPr lang="en-US" dirty="0" smtClean="0">
              <a:sym typeface="Symbol"/>
            </a:endParaRPr>
          </a:p>
          <a:p>
            <a:pPr lvl="2"/>
            <a:r>
              <a:rPr lang="en-US" dirty="0" smtClean="0">
                <a:sym typeface="Symbol"/>
              </a:rPr>
              <a:t>Still being investigated</a:t>
            </a:r>
          </a:p>
          <a:p>
            <a:r>
              <a:rPr lang="en-US" dirty="0" smtClean="0">
                <a:sym typeface="Symbol"/>
              </a:rPr>
              <a:t>Beam brightness (</a:t>
            </a:r>
            <a:r>
              <a:rPr lang="en-US" dirty="0" err="1" smtClean="0">
                <a:sym typeface="Symbol"/>
              </a:rPr>
              <a:t>N</a:t>
            </a:r>
            <a:r>
              <a:rPr lang="en-US" baseline="-25000" dirty="0" err="1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/</a:t>
            </a:r>
            <a:r>
              <a:rPr lang="en-US" dirty="0" smtClean="0">
                <a:latin typeface="Symbol" pitchFamily="18" charset="2"/>
                <a:sym typeface="Symbol"/>
              </a:rPr>
              <a:t>e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Limited by injector chain</a:t>
            </a:r>
          </a:p>
          <a:p>
            <a:pPr lvl="2"/>
            <a:r>
              <a:rPr lang="en-US" dirty="0" smtClean="0">
                <a:sym typeface="Symbol"/>
              </a:rPr>
              <a:t>New LINAC</a:t>
            </a:r>
          </a:p>
          <a:p>
            <a:pPr lvl="2"/>
            <a:r>
              <a:rPr lang="en-US" dirty="0" smtClean="0">
                <a:sym typeface="Symbol"/>
              </a:rPr>
              <a:t>Increased Booster Energy</a:t>
            </a:r>
          </a:p>
          <a:p>
            <a:pPr lvl="2"/>
            <a:r>
              <a:rPr lang="en-US" dirty="0" smtClean="0">
                <a:sym typeface="Symbol"/>
              </a:rPr>
              <a:t>PSPS2</a:t>
            </a:r>
          </a:p>
          <a:p>
            <a:r>
              <a:rPr lang="en-US" dirty="0" smtClean="0">
                <a:sym typeface="Symbol"/>
              </a:rPr>
              <a:t>Biggest uncertainty is how to deal with crossing angle…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30765" y="5502870"/>
            <a:ext cx="960125" cy="4608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30765" y="5541275"/>
            <a:ext cx="921720" cy="3456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6105" y="5694895"/>
            <a:ext cx="13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unlikely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/>
            <a:r>
              <a:rPr lang="en-US" dirty="0" smtClean="0">
                <a:solidFill>
                  <a:srgbClr val="FF1F1F"/>
                </a:solidFill>
                <a:sym typeface="Symbol"/>
              </a:rPr>
              <a:t> 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</a:t>
            </a:r>
            <a:r>
              <a:rPr lang="en-US" sz="2000" smtClean="0"/>
              <a:t>$12-13M/year</a:t>
            </a:r>
            <a:r>
              <a:rPr lang="en-US" sz="2000" dirty="0" smtClean="0"/>
              <a:t>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 t="16380" b="18100"/>
          <a:stretch>
            <a:fillRect/>
          </a:stretch>
        </p:blipFill>
        <p:spPr bwMode="auto">
          <a:xfrm>
            <a:off x="5216769" y="1892800"/>
            <a:ext cx="3927231" cy="25731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55315" y="4504340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Effect of Crossing Angle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39475" y="1239915"/>
          <a:ext cx="4000805" cy="1076039"/>
        </p:xfrm>
        <a:graphic>
          <a:graphicData uri="http://schemas.openxmlformats.org/presentationml/2006/ole">
            <p:oleObj spid="_x0000_s146434" name="Equation" r:id="rId3" imgW="1866600" imgH="507960" progId="Equation.3">
              <p:embed/>
            </p:oleObj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4956050" y="2276850"/>
          <a:ext cx="3917310" cy="1140803"/>
        </p:xfrm>
        <a:graphic>
          <a:graphicData uri="http://schemas.openxmlformats.org/presentationml/2006/ole">
            <p:oleObj spid="_x0000_s146435" name="Equation" r:id="rId4" imgW="1803240" imgH="507960" progId="Equation.3">
              <p:embed/>
            </p:oleObj>
          </a:graphicData>
        </a:graphic>
      </p:graphicFrame>
      <p:sp>
        <p:nvSpPr>
          <p:cNvPr id="9" name="Bent Arrow 8"/>
          <p:cNvSpPr/>
          <p:nvPr/>
        </p:nvSpPr>
        <p:spPr>
          <a:xfrm flipV="1">
            <a:off x="3765495" y="2084824"/>
            <a:ext cx="1075340" cy="768100"/>
          </a:xfrm>
          <a:prstGeom prst="bentArrow">
            <a:avLst>
              <a:gd name="adj1" fmla="val 25000"/>
              <a:gd name="adj2" fmla="val 20812"/>
              <a:gd name="adj3" fmla="val 25000"/>
              <a:gd name="adj4" fmla="val 419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455315" y="1854395"/>
            <a:ext cx="2019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“</a:t>
            </a:r>
            <a:r>
              <a:rPr lang="en-US" dirty="0" err="1">
                <a:solidFill>
                  <a:srgbClr val="CC00CC"/>
                </a:solidFill>
              </a:rPr>
              <a:t>Piwinski</a:t>
            </a:r>
            <a:r>
              <a:rPr lang="en-US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030835" y="231434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pic>
        <p:nvPicPr>
          <p:cNvPr id="21" name="Picture 2" descr="FZfig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810" y="202980"/>
            <a:ext cx="3776113" cy="16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438212" y="3544215"/>
            <a:ext cx="2019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Effect increases for smaller beam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8104652" y="3275991"/>
            <a:ext cx="422455" cy="19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" descr="FR1PBI03f2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7880" y="3006545"/>
            <a:ext cx="4339765" cy="311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3035800" y="3966670"/>
            <a:ext cx="17666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Nominal crossing </a:t>
            </a:r>
            <a:r>
              <a:rPr lang="en-US" sz="1600" dirty="0" smtClean="0">
                <a:solidFill>
                  <a:schemeClr val="accent1"/>
                </a:solidFill>
              </a:rPr>
              <a:t/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angle (9.5</a:t>
            </a:r>
            <a:r>
              <a:rPr lang="en-US" sz="1600" dirty="0" smtClean="0">
                <a:solidFill>
                  <a:schemeClr val="accent1"/>
                </a:solidFill>
                <a:latin typeface="Symbol" pitchFamily="18" charset="2"/>
              </a:rPr>
              <a:t>s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0800000" flipV="1">
            <a:off x="2267701" y="4389123"/>
            <a:ext cx="806505" cy="460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307575" y="3198570"/>
            <a:ext cx="3840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Separation of first parasitic interaction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364389" y="3717037"/>
            <a:ext cx="500059" cy="7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4725620" y="5733300"/>
            <a:ext cx="30724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8810" y="5886920"/>
            <a:ext cx="1574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Limit of current optics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713092" y="5905329"/>
            <a:ext cx="72969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1070" y="6194160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Upgrade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1695" y="4427530"/>
            <a:ext cx="35332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Conclusion: without some sort of compensation, crossing angle effects will ~cancel any benefit of improved focus optics!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44510" y="3582620"/>
            <a:ext cx="2035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B050"/>
                </a:solidFill>
              </a:rPr>
              <a:t>No crossing angle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1960461" y="3889859"/>
            <a:ext cx="422455" cy="38404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57" grpId="0"/>
      <p:bldP spid="22" grpId="0"/>
      <p:bldP spid="28" grpId="0"/>
      <p:bldP spid="30" grpId="0"/>
      <p:bldP spid="41" grpId="0"/>
      <p:bldP spid="44" grpId="0"/>
      <p:bldP spid="46" grpId="0" animBg="1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Options (Not Quite Up to date)</a:t>
            </a:r>
            <a:endParaRPr lang="en-US" dirty="0"/>
          </a:p>
        </p:txBody>
      </p:sp>
      <p:graphicFrame>
        <p:nvGraphicFramePr>
          <p:cNvPr id="7" name="Group 146"/>
          <p:cNvGraphicFramePr>
            <a:graphicFrameLocks noGrp="1"/>
          </p:cNvGraphicFramePr>
          <p:nvPr/>
        </p:nvGraphicFramePr>
        <p:xfrm>
          <a:off x="731500" y="1316725"/>
          <a:ext cx="7619999" cy="4594154"/>
        </p:xfrm>
        <a:graphic>
          <a:graphicData uri="http://schemas.openxmlformats.org/drawingml/2006/table">
            <a:tbl>
              <a:tblPr/>
              <a:tblGrid>
                <a:gridCol w="1809704"/>
                <a:gridCol w="1409412"/>
                <a:gridCol w="743283"/>
                <a:gridCol w="766188"/>
                <a:gridCol w="937755"/>
                <a:gridCol w="937755"/>
                <a:gridCol w="1015902"/>
              </a:tblGrid>
              <a:tr h="42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Parameter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Symbol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Luminosity Upgrade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0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Early Sep.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Crab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Low Emit.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Large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Ang.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transverse emittance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protons per bunch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1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1.15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4.9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bunch spacing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[ns]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beam current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 [A]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0.58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0.86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1.22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longitudinal profile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Gauss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Flat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bunch length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[cm]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beta* at IP1&amp;5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b*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full crossing angle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rad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285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381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Piwinski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parameter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f=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/(2*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*)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0.64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luminosity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34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cm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11.9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events/crossing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</a:rPr>
                        <a:t>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452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initial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lumi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lifetime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[h]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44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Luminous 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[cm]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75" name="TextBox 8"/>
          <p:cNvSpPr txBox="1">
            <a:spLocks noChangeArrowheads="1"/>
          </p:cNvSpPr>
          <p:nvPr/>
        </p:nvSpPr>
        <p:spPr bwMode="auto">
          <a:xfrm>
            <a:off x="1883650" y="6194160"/>
            <a:ext cx="708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i="1" dirty="0">
                <a:solidFill>
                  <a:srgbClr val="FF0000"/>
                </a:solidFill>
              </a:rPr>
              <a:t>excerpted from </a:t>
            </a:r>
            <a:r>
              <a:rPr lang="en-US" sz="1400" dirty="0">
                <a:solidFill>
                  <a:srgbClr val="FF0000"/>
                </a:solidFill>
              </a:rPr>
              <a:t>F. Zimmermann, “LHC Upgrades”, EPS-HEP 09, Krakow, July 2009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763231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6684275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7644400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1570" y="548625"/>
            <a:ext cx="126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magnets close to detectors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8630" y="625435"/>
            <a:ext cx="111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(at least) PS2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37160" y="779055"/>
            <a:ext cx="1113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Big pile-up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grpSp>
        <p:nvGrpSpPr>
          <p:cNvPr id="3" name="Group 21"/>
          <p:cNvGrpSpPr/>
          <p:nvPr/>
        </p:nvGrpSpPr>
        <p:grpSpPr>
          <a:xfrm>
            <a:off x="6415440" y="1739179"/>
            <a:ext cx="883316" cy="4224551"/>
            <a:chOff x="6415440" y="1739179"/>
            <a:chExt cx="883316" cy="4224551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H="1">
              <a:off x="4764025" y="3390594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764026" y="3429000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2227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talk at Chamonix, Jan. 2009</a:t>
            </a:r>
          </a:p>
        </p:txBody>
      </p:sp>
      <p:sp>
        <p:nvSpPr>
          <p:cNvPr id="52230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52231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C26AE3-E01D-4EA6-9253-6250EE3046B7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52232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LHC Timeline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64" y="625434"/>
            <a:ext cx="8180266" cy="59143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7395" y="1470345"/>
            <a:ext cx="1305770" cy="46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1570" y="2622495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.5-1x10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79975" y="2584090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285" y="25840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~2-5x10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32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4690" y="2584090"/>
            <a:ext cx="23811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85" y="220004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3.5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1570" y="227685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6-7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29920" y="1547155"/>
            <a:ext cx="1382580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51750" y="56564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&gt;5x10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0155" y="5042010"/>
            <a:ext cx="291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~7.0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3345" y="5387655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50" y="542606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sz="1600" dirty="0" smtClean="0">
                <a:solidFill>
                  <a:srgbClr val="FF0000"/>
                </a:solidFill>
              </a:rPr>
              <a:t>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9920" y="4965200"/>
            <a:ext cx="1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91515" y="5387655"/>
            <a:ext cx="16130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920" y="5426060"/>
            <a:ext cx="188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Lum.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&gt;</a:t>
            </a:r>
            <a:r>
              <a:rPr lang="en-US" sz="1600" dirty="0" smtClean="0">
                <a:solidFill>
                  <a:srgbClr val="FF0000"/>
                </a:solidFill>
              </a:rPr>
              <a:t>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0099" y="4504340"/>
            <a:ext cx="1728225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0" grpId="0"/>
      <p:bldP spid="21" grpId="0" animBg="1"/>
      <p:bldP spid="22" grpId="0"/>
      <p:bldP spid="24" grpId="0" animBg="1"/>
      <p:bldP spid="25" grpId="0"/>
      <p:bldP spid="27" grpId="0"/>
      <p:bldP spid="29" grpId="0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Questions at Chamonix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through 2012?</a:t>
            </a:r>
          </a:p>
          <a:p>
            <a:pPr lvl="1"/>
            <a:r>
              <a:rPr lang="en-US" dirty="0" smtClean="0"/>
              <a:t>Luminosity will likely still be increasing</a:t>
            </a:r>
          </a:p>
          <a:p>
            <a:r>
              <a:rPr lang="en-US" dirty="0" smtClean="0"/>
              <a:t>Increase Energy to 4?</a:t>
            </a:r>
          </a:p>
          <a:p>
            <a:pPr lvl="1"/>
            <a:r>
              <a:rPr lang="en-US" dirty="0" smtClean="0"/>
              <a:t>Can get same Higgs reach with ~20% less luminosity</a:t>
            </a:r>
          </a:p>
          <a:p>
            <a:pPr lvl="1"/>
            <a:r>
              <a:rPr lang="en-US" dirty="0" smtClean="0"/>
              <a:t>5</a:t>
            </a:r>
            <a:r>
              <a:rPr lang="en-US" dirty="0" smtClean="0">
                <a:latin typeface="Symbol" pitchFamily="18" charset="2"/>
              </a:rPr>
              <a:t>s</a:t>
            </a:r>
            <a:r>
              <a:rPr lang="en-US" dirty="0" smtClean="0"/>
              <a:t> discovery over entire allowed mass region with 10 fb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Is it worth pursuing the HL-LHC upgrade?</a:t>
            </a:r>
          </a:p>
          <a:p>
            <a:pPr lvl="1"/>
            <a:r>
              <a:rPr lang="en-US" dirty="0" smtClean="0"/>
              <a:t>Given the demonstrated performance of the LHC so far, it’s not unlikely that it could reach 2-3x10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-s</a:t>
            </a:r>
            <a:r>
              <a:rPr lang="en-US" baseline="30000" dirty="0" smtClean="0"/>
              <a:t>-1</a:t>
            </a:r>
            <a:r>
              <a:rPr lang="en-US" dirty="0" smtClean="0"/>
              <a:t> in more or less it’s current configuration (once final collimation system is in place).</a:t>
            </a:r>
          </a:p>
          <a:p>
            <a:pPr lvl="1"/>
            <a:r>
              <a:rPr lang="en-US" dirty="0" smtClean="0"/>
              <a:t>It’s unlikely the experiments can live with much more that 5x10</a:t>
            </a:r>
            <a:r>
              <a:rPr lang="en-US" baseline="30000" dirty="0" smtClean="0"/>
              <a:t>34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???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Long Road to Discovery</a:t>
            </a:r>
            <a:endParaRPr lang="en-US" dirty="0"/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Even with the higher luminosity, still need a lot of time to reach the discovery potential of the LHC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Lots of new challenges between now and then!</a:t>
            </a:r>
          </a:p>
          <a:p>
            <a:pPr lvl="1"/>
            <a:endParaRPr lang="en-US" sz="1600" dirty="0" smtClean="0"/>
          </a:p>
        </p:txBody>
      </p:sp>
      <p:pic>
        <p:nvPicPr>
          <p:cNvPr id="47111" name="Picture 3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5151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Line 342"/>
          <p:cNvSpPr>
            <a:spLocks noChangeShapeType="1"/>
          </p:cNvSpPr>
          <p:nvPr/>
        </p:nvSpPr>
        <p:spPr bwMode="auto">
          <a:xfrm flipV="1">
            <a:off x="2783895" y="3679168"/>
            <a:ext cx="0" cy="15986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Line 343"/>
          <p:cNvSpPr>
            <a:spLocks noChangeShapeType="1"/>
          </p:cNvSpPr>
          <p:nvPr/>
        </p:nvSpPr>
        <p:spPr bwMode="auto">
          <a:xfrm flipV="1">
            <a:off x="4193595" y="2975905"/>
            <a:ext cx="0" cy="2301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4" name="Line 344"/>
          <p:cNvSpPr>
            <a:spLocks noChangeShapeType="1"/>
          </p:cNvSpPr>
          <p:nvPr/>
        </p:nvSpPr>
        <p:spPr bwMode="auto">
          <a:xfrm>
            <a:off x="285057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5" name="Line 345"/>
          <p:cNvSpPr>
            <a:spLocks noChangeShapeType="1"/>
          </p:cNvSpPr>
          <p:nvPr/>
        </p:nvSpPr>
        <p:spPr bwMode="auto">
          <a:xfrm>
            <a:off x="1239258" y="3615668"/>
            <a:ext cx="1611312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16" name="Text Box 346"/>
          <p:cNvSpPr txBox="1">
            <a:spLocks noChangeArrowheads="1"/>
          </p:cNvSpPr>
          <p:nvPr/>
        </p:nvSpPr>
        <p:spPr bwMode="auto">
          <a:xfrm>
            <a:off x="2811140" y="4527800"/>
            <a:ext cx="1401345" cy="338554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dirty="0" smtClean="0">
                <a:latin typeface="Arial Unicode MS" pitchFamily="34" charset="-128"/>
              </a:rPr>
              <a:t>50-100 </a:t>
            </a:r>
            <a:r>
              <a:rPr lang="en-US" sz="1600" dirty="0">
                <a:latin typeface="Arial Unicode MS" pitchFamily="34" charset="-128"/>
              </a:rPr>
              <a:t>fb</a:t>
            </a:r>
            <a:r>
              <a:rPr lang="en-US" sz="1600" baseline="30000" dirty="0">
                <a:latin typeface="Arial Unicode MS" pitchFamily="34" charset="-128"/>
              </a:rPr>
              <a:t>-1</a:t>
            </a:r>
            <a:r>
              <a:rPr lang="en-US" sz="1600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17" name="Line 347"/>
          <p:cNvSpPr>
            <a:spLocks noChangeShapeType="1"/>
          </p:cNvSpPr>
          <p:nvPr/>
        </p:nvSpPr>
        <p:spPr bwMode="auto">
          <a:xfrm flipV="1">
            <a:off x="4596820" y="2975905"/>
            <a:ext cx="0" cy="23653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8" name="Line 348"/>
          <p:cNvSpPr>
            <a:spLocks noChangeShapeType="1"/>
          </p:cNvSpPr>
          <p:nvPr/>
        </p:nvSpPr>
        <p:spPr bwMode="auto">
          <a:xfrm flipV="1">
            <a:off x="5066720" y="2847318"/>
            <a:ext cx="0" cy="24304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9" name="Text Box 349"/>
          <p:cNvSpPr txBox="1">
            <a:spLocks noChangeArrowheads="1"/>
          </p:cNvSpPr>
          <p:nvPr/>
        </p:nvSpPr>
        <p:spPr bwMode="auto">
          <a:xfrm rot="-5400000">
            <a:off x="3356472" y="3867253"/>
            <a:ext cx="20746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006600"/>
                </a:solidFill>
                <a:latin typeface="Times New Roman" pitchFamily="18" charset="0"/>
              </a:rPr>
              <a:t>HL-LHC Upgrade</a:t>
            </a:r>
            <a:endParaRPr lang="en-US" sz="2000" dirty="0">
              <a:solidFill>
                <a:srgbClr val="006600"/>
              </a:solidFill>
              <a:latin typeface="Times New Roman" pitchFamily="18" charset="0"/>
            </a:endParaRPr>
          </a:p>
        </p:txBody>
      </p:sp>
      <p:sp>
        <p:nvSpPr>
          <p:cNvPr id="47120" name="Text Box 350"/>
          <p:cNvSpPr txBox="1">
            <a:spLocks noChangeArrowheads="1"/>
          </p:cNvSpPr>
          <p:nvPr/>
        </p:nvSpPr>
        <p:spPr bwMode="auto">
          <a:xfrm>
            <a:off x="5191637" y="4511018"/>
            <a:ext cx="1218603" cy="369332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latin typeface="Arial Unicode MS" pitchFamily="34" charset="-128"/>
              </a:rPr>
              <a:t>500 </a:t>
            </a:r>
            <a:r>
              <a:rPr lang="en-US" dirty="0">
                <a:latin typeface="Arial Unicode MS" pitchFamily="34" charset="-128"/>
              </a:rPr>
              <a:t>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1" name="Text Box 351"/>
          <p:cNvSpPr txBox="1">
            <a:spLocks noChangeArrowheads="1"/>
          </p:cNvSpPr>
          <p:nvPr/>
        </p:nvSpPr>
        <p:spPr bwMode="auto">
          <a:xfrm rot="-5400000">
            <a:off x="4311070" y="3782355"/>
            <a:ext cx="1014413" cy="303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 Unicode MS" pitchFamily="34" charset="-128"/>
              </a:rPr>
              <a:t>200 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2" name="Line 352"/>
          <p:cNvSpPr>
            <a:spLocks noChangeShapeType="1"/>
          </p:cNvSpPr>
          <p:nvPr/>
        </p:nvSpPr>
        <p:spPr bwMode="auto">
          <a:xfrm>
            <a:off x="1239258" y="2975905"/>
            <a:ext cx="295433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3" name="Line 353"/>
          <p:cNvSpPr>
            <a:spLocks noChangeShapeType="1"/>
          </p:cNvSpPr>
          <p:nvPr/>
        </p:nvSpPr>
        <p:spPr bwMode="auto">
          <a:xfrm>
            <a:off x="1239258" y="2272643"/>
            <a:ext cx="517048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4" name="Text Box 354"/>
          <p:cNvSpPr txBox="1">
            <a:spLocks noChangeArrowheads="1"/>
          </p:cNvSpPr>
          <p:nvPr/>
        </p:nvSpPr>
        <p:spPr bwMode="auto">
          <a:xfrm>
            <a:off x="702683" y="2101193"/>
            <a:ext cx="47466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3000</a:t>
            </a:r>
          </a:p>
        </p:txBody>
      </p:sp>
      <p:sp>
        <p:nvSpPr>
          <p:cNvPr id="47125" name="Text Box 355"/>
          <p:cNvSpPr txBox="1">
            <a:spLocks noChangeArrowheads="1"/>
          </p:cNvSpPr>
          <p:nvPr/>
        </p:nvSpPr>
        <p:spPr bwMode="auto">
          <a:xfrm>
            <a:off x="769358" y="2847318"/>
            <a:ext cx="39528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</a:t>
            </a:r>
          </a:p>
        </p:txBody>
      </p:sp>
      <p:sp>
        <p:nvSpPr>
          <p:cNvPr id="47126" name="Text Box 356"/>
          <p:cNvSpPr txBox="1">
            <a:spLocks noChangeArrowheads="1"/>
          </p:cNvSpPr>
          <p:nvPr/>
        </p:nvSpPr>
        <p:spPr bwMode="auto">
          <a:xfrm>
            <a:off x="836033" y="3487080"/>
            <a:ext cx="31591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</a:t>
            </a:r>
          </a:p>
        </p:txBody>
      </p:sp>
      <p:sp>
        <p:nvSpPr>
          <p:cNvPr id="47127" name="Text Box 357"/>
          <p:cNvSpPr txBox="1">
            <a:spLocks noChangeArrowheads="1"/>
          </p:cNvSpPr>
          <p:nvPr/>
        </p:nvSpPr>
        <p:spPr bwMode="auto">
          <a:xfrm>
            <a:off x="2045708" y="4445930"/>
            <a:ext cx="628650" cy="458788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10-20 </a:t>
            </a:r>
          </a:p>
          <a:p>
            <a:pPr algn="ctr" eaLnBrk="0" hangingPunct="0"/>
            <a:r>
              <a:rPr lang="en-US" sz="1400" b="1">
                <a:latin typeface="Arial Unicode MS" pitchFamily="34" charset="-128"/>
              </a:rPr>
              <a:t>fb</a:t>
            </a:r>
            <a:r>
              <a:rPr lang="en-US" sz="1400" b="1" baseline="30000">
                <a:latin typeface="Arial Unicode MS" pitchFamily="34" charset="-128"/>
              </a:rPr>
              <a:t>-1</a:t>
            </a:r>
            <a:r>
              <a:rPr lang="en-US" sz="1400" b="1">
                <a:latin typeface="Arial Unicode MS" pitchFamily="34" charset="-128"/>
              </a:rPr>
              <a:t>/yr</a:t>
            </a:r>
          </a:p>
        </p:txBody>
      </p:sp>
      <p:sp>
        <p:nvSpPr>
          <p:cNvPr id="47128" name="Rectangle 358"/>
          <p:cNvSpPr>
            <a:spLocks noChangeArrowheads="1"/>
          </p:cNvSpPr>
          <p:nvPr/>
        </p:nvSpPr>
        <p:spPr bwMode="auto">
          <a:xfrm>
            <a:off x="4193595" y="2975905"/>
            <a:ext cx="403225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47129" name="Line 360"/>
          <p:cNvSpPr>
            <a:spLocks noChangeShapeType="1"/>
          </p:cNvSpPr>
          <p:nvPr/>
        </p:nvSpPr>
        <p:spPr bwMode="auto">
          <a:xfrm>
            <a:off x="506672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0" name="Line 361"/>
          <p:cNvSpPr>
            <a:spLocks noChangeShapeType="1"/>
          </p:cNvSpPr>
          <p:nvPr/>
        </p:nvSpPr>
        <p:spPr bwMode="auto">
          <a:xfrm flipH="1">
            <a:off x="6409745" y="4958693"/>
            <a:ext cx="334963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1" name="Text Box 362"/>
          <p:cNvSpPr txBox="1">
            <a:spLocks noChangeArrowheads="1"/>
          </p:cNvSpPr>
          <p:nvPr/>
        </p:nvSpPr>
        <p:spPr bwMode="auto">
          <a:xfrm>
            <a:off x="4528558" y="1974193"/>
            <a:ext cx="112395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SUSY@3TeV</a:t>
            </a:r>
          </a:p>
        </p:txBody>
      </p:sp>
      <p:sp>
        <p:nvSpPr>
          <p:cNvPr id="47132" name="Line 363"/>
          <p:cNvSpPr>
            <a:spLocks noChangeShapeType="1"/>
          </p:cNvSpPr>
          <p:nvPr/>
        </p:nvSpPr>
        <p:spPr bwMode="auto">
          <a:xfrm>
            <a:off x="5536620" y="2207555"/>
            <a:ext cx="0" cy="320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3" name="Text Box 364"/>
          <p:cNvSpPr txBox="1">
            <a:spLocks noChangeArrowheads="1"/>
          </p:cNvSpPr>
          <p:nvPr/>
        </p:nvSpPr>
        <p:spPr bwMode="auto">
          <a:xfrm>
            <a:off x="5804908" y="1717018"/>
            <a:ext cx="825500" cy="2571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Z’@6TeV</a:t>
            </a:r>
          </a:p>
        </p:txBody>
      </p:sp>
      <p:sp>
        <p:nvSpPr>
          <p:cNvPr id="47134" name="Line 365"/>
          <p:cNvSpPr>
            <a:spLocks noChangeShapeType="1"/>
          </p:cNvSpPr>
          <p:nvPr/>
        </p:nvSpPr>
        <p:spPr bwMode="auto">
          <a:xfrm>
            <a:off x="6409745" y="1951968"/>
            <a:ext cx="0" cy="255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5" name="Line 366"/>
          <p:cNvSpPr>
            <a:spLocks noChangeShapeType="1"/>
          </p:cNvSpPr>
          <p:nvPr/>
        </p:nvSpPr>
        <p:spPr bwMode="auto">
          <a:xfrm>
            <a:off x="1909183" y="3679168"/>
            <a:ext cx="0" cy="8318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36" name="Line 367"/>
          <p:cNvSpPr>
            <a:spLocks noChangeShapeType="1"/>
          </p:cNvSpPr>
          <p:nvPr/>
        </p:nvSpPr>
        <p:spPr bwMode="auto">
          <a:xfrm>
            <a:off x="2179058" y="3167993"/>
            <a:ext cx="0" cy="1022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7" name="Text Box 368"/>
          <p:cNvSpPr txBox="1">
            <a:spLocks noChangeArrowheads="1"/>
          </p:cNvSpPr>
          <p:nvPr/>
        </p:nvSpPr>
        <p:spPr bwMode="auto">
          <a:xfrm>
            <a:off x="1374195" y="3317218"/>
            <a:ext cx="11223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SUSY@1TeV</a:t>
            </a:r>
          </a:p>
        </p:txBody>
      </p:sp>
      <p:sp>
        <p:nvSpPr>
          <p:cNvPr id="47138" name="Line 369"/>
          <p:cNvSpPr>
            <a:spLocks noChangeShapeType="1"/>
          </p:cNvSpPr>
          <p:nvPr/>
        </p:nvSpPr>
        <p:spPr bwMode="auto">
          <a:xfrm>
            <a:off x="4195183" y="2591730"/>
            <a:ext cx="0" cy="319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9" name="Text Box 370"/>
          <p:cNvSpPr txBox="1">
            <a:spLocks noChangeArrowheads="1"/>
          </p:cNvSpPr>
          <p:nvPr/>
        </p:nvSpPr>
        <p:spPr bwMode="auto">
          <a:xfrm>
            <a:off x="2313995" y="1951968"/>
            <a:ext cx="14779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ADD X-dim@9TeV</a:t>
            </a:r>
          </a:p>
        </p:txBody>
      </p:sp>
      <p:sp>
        <p:nvSpPr>
          <p:cNvPr id="47140" name="Line 371"/>
          <p:cNvSpPr>
            <a:spLocks noChangeShapeType="1"/>
          </p:cNvSpPr>
          <p:nvPr/>
        </p:nvSpPr>
        <p:spPr bwMode="auto">
          <a:xfrm>
            <a:off x="3253795" y="2207555"/>
            <a:ext cx="0" cy="10239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1" name="Line 372"/>
          <p:cNvSpPr>
            <a:spLocks noChangeShapeType="1"/>
          </p:cNvSpPr>
          <p:nvPr/>
        </p:nvSpPr>
        <p:spPr bwMode="auto">
          <a:xfrm>
            <a:off x="2582283" y="2847318"/>
            <a:ext cx="0" cy="895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2" name="Text Box 373"/>
          <p:cNvSpPr txBox="1">
            <a:spLocks noChangeArrowheads="1"/>
          </p:cNvSpPr>
          <p:nvPr/>
        </p:nvSpPr>
        <p:spPr bwMode="auto">
          <a:xfrm>
            <a:off x="2850570" y="2293280"/>
            <a:ext cx="1858963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Compositeness@40TeV</a:t>
            </a:r>
          </a:p>
        </p:txBody>
      </p:sp>
      <p:sp>
        <p:nvSpPr>
          <p:cNvPr id="47143" name="Text Box 374"/>
          <p:cNvSpPr txBox="1">
            <a:spLocks noChangeArrowheads="1"/>
          </p:cNvSpPr>
          <p:nvPr/>
        </p:nvSpPr>
        <p:spPr bwMode="auto">
          <a:xfrm>
            <a:off x="1977445" y="2591730"/>
            <a:ext cx="1235075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H(120GeV)</a:t>
            </a:r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  <a:sym typeface="Wingdings" pitchFamily="2" charset="2"/>
              </a:rPr>
              <a:t></a:t>
            </a:r>
            <a:r>
              <a:rPr lang="en-US" sz="1400" b="1">
                <a:solidFill>
                  <a:schemeClr val="accent2"/>
                </a:solidFill>
                <a:latin typeface="Symbol" pitchFamily="18" charset="2"/>
                <a:sym typeface="Wingdings" pitchFamily="2" charset="2"/>
              </a:rPr>
              <a:t>gg</a:t>
            </a:r>
            <a:endParaRPr lang="en-US" sz="1400" b="1">
              <a:solidFill>
                <a:schemeClr val="accent2"/>
              </a:solidFill>
              <a:latin typeface="Symbol" pitchFamily="18" charset="2"/>
            </a:endParaRPr>
          </a:p>
        </p:txBody>
      </p:sp>
      <p:sp>
        <p:nvSpPr>
          <p:cNvPr id="47144" name="Text Box 375"/>
          <p:cNvSpPr txBox="1">
            <a:spLocks noChangeArrowheads="1"/>
          </p:cNvSpPr>
          <p:nvPr/>
        </p:nvSpPr>
        <p:spPr bwMode="auto">
          <a:xfrm>
            <a:off x="1642483" y="2933043"/>
            <a:ext cx="129540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Higgs@200GeV</a:t>
            </a:r>
          </a:p>
        </p:txBody>
      </p:sp>
      <p:sp>
        <p:nvSpPr>
          <p:cNvPr id="47145" name="TextBox 47"/>
          <p:cNvSpPr txBox="1">
            <a:spLocks noChangeArrowheads="1"/>
          </p:cNvSpPr>
          <p:nvPr/>
        </p:nvSpPr>
        <p:spPr bwMode="auto">
          <a:xfrm>
            <a:off x="1186869" y="5509555"/>
            <a:ext cx="28090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50 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luminosity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2939470" y="5052355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7" name="TextBox 50"/>
          <p:cNvSpPr txBox="1">
            <a:spLocks noChangeArrowheads="1"/>
          </p:cNvSpPr>
          <p:nvPr/>
        </p:nvSpPr>
        <p:spPr bwMode="auto">
          <a:xfrm>
            <a:off x="5492170" y="5433355"/>
            <a:ext cx="316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250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luminosity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6200000" flipV="1">
            <a:off x="5674906" y="5158890"/>
            <a:ext cx="367885" cy="18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9" name="TextBox 53"/>
          <p:cNvSpPr txBox="1">
            <a:spLocks noChangeArrowheads="1"/>
          </p:cNvSpPr>
          <p:nvPr/>
        </p:nvSpPr>
        <p:spPr bwMode="auto">
          <a:xfrm>
            <a:off x="7054270" y="1966255"/>
            <a:ext cx="18669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Note: VERY outdated plot. Ignore horizontal scale.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Could </a:t>
            </a:r>
            <a:r>
              <a:rPr lang="en-US" sz="1600" i="1" dirty="0" smtClean="0">
                <a:solidFill>
                  <a:srgbClr val="FF0000"/>
                </a:solidFill>
              </a:rPr>
              <a:t>conceivably</a:t>
            </a:r>
            <a:r>
              <a:rPr lang="en-US" sz="1600" dirty="0" smtClean="0">
                <a:solidFill>
                  <a:srgbClr val="FF0000"/>
                </a:solidFill>
              </a:rPr>
              <a:t> get to 3000 fb</a:t>
            </a:r>
            <a:r>
              <a:rPr lang="en-US" sz="1600" baseline="30000" dirty="0" smtClean="0">
                <a:solidFill>
                  <a:srgbClr val="FF0000"/>
                </a:solidFill>
              </a:rPr>
              <a:t>-1  </a:t>
            </a:r>
            <a:r>
              <a:rPr lang="en-US" sz="1600" dirty="0" smtClean="0">
                <a:solidFill>
                  <a:srgbClr val="FF0000"/>
                </a:solidFill>
              </a:rPr>
              <a:t>by 2030.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Acknowledgements and further reading</a:t>
            </a:r>
            <a:endParaRPr 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16912" cy="5676900"/>
          </a:xfrm>
        </p:spPr>
        <p:txBody>
          <a:bodyPr/>
          <a:lstStyle/>
          <a:p>
            <a:r>
              <a:rPr lang="en-US" sz="1800" dirty="0" smtClean="0"/>
              <a:t>This talk represents the work of an almost countless number of people.</a:t>
            </a:r>
          </a:p>
          <a:p>
            <a:r>
              <a:rPr lang="en-US" dirty="0" smtClean="0"/>
              <a:t>I have incorporated significant material from:</a:t>
            </a:r>
          </a:p>
          <a:p>
            <a:pPr lvl="1"/>
            <a:r>
              <a:rPr lang="en-US" dirty="0" smtClean="0"/>
              <a:t>Oliver </a:t>
            </a:r>
            <a:r>
              <a:rPr lang="en-US" dirty="0" err="1" smtClean="0"/>
              <a:t>Bruening’s</a:t>
            </a:r>
            <a:r>
              <a:rPr lang="en-US" dirty="0" smtClean="0"/>
              <a:t> presentation at the last LARP collaboration meeting</a:t>
            </a:r>
          </a:p>
          <a:p>
            <a:pPr lvl="2"/>
            <a:r>
              <a:rPr lang="en-US" dirty="0" smtClean="0"/>
              <a:t>http://tinyurl.com/cm15-bruening </a:t>
            </a:r>
          </a:p>
          <a:p>
            <a:pPr lvl="1"/>
            <a:r>
              <a:rPr lang="en-US" dirty="0" smtClean="0"/>
              <a:t>Rolf </a:t>
            </a:r>
            <a:r>
              <a:rPr lang="en-US" dirty="0" err="1" smtClean="0"/>
              <a:t>Heuer’s</a:t>
            </a:r>
            <a:r>
              <a:rPr lang="en-US" dirty="0" smtClean="0"/>
              <a:t> recent talk to the General Meeting</a:t>
            </a:r>
          </a:p>
          <a:p>
            <a:pPr lvl="2"/>
            <a:r>
              <a:rPr lang="en-US" dirty="0" smtClean="0"/>
              <a:t>http://tinyurl.com/heuer-jan-2011</a:t>
            </a:r>
            <a:endParaRPr lang="en-US" sz="1800" dirty="0" smtClean="0"/>
          </a:p>
          <a:p>
            <a:r>
              <a:rPr lang="en-US" dirty="0" smtClean="0"/>
              <a:t>To learn everything about everything about the LHC, see the material from the Chamonix conferences</a:t>
            </a:r>
          </a:p>
          <a:p>
            <a:pPr lvl="1"/>
            <a:r>
              <a:rPr lang="en-US" dirty="0" smtClean="0"/>
              <a:t>http://tinyurl.com/Chamonix2009</a:t>
            </a:r>
          </a:p>
          <a:p>
            <a:pPr lvl="1"/>
            <a:r>
              <a:rPr lang="en-US" dirty="0" smtClean="0"/>
              <a:t>http://tinyurl.com/Chamonix2010</a:t>
            </a:r>
          </a:p>
          <a:p>
            <a:pPr lvl="1"/>
            <a:r>
              <a:rPr lang="en-US" dirty="0" smtClean="0"/>
              <a:t>http://tinyurl.com/Chamonix2011 (in progress)</a:t>
            </a:r>
          </a:p>
        </p:txBody>
      </p:sp>
      <p:sp>
        <p:nvSpPr>
          <p:cNvPr id="54276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5427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20245D-415D-48C4-983A-56FD0C7AFB92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5427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6323" name="Date Placeholder 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563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AA6A18-6FA2-406C-A51A-B34D11637B5A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Machine wide investigations Q2 2009</a:t>
            </a:r>
          </a:p>
        </p:txBody>
      </p:sp>
      <p:sp>
        <p:nvSpPr>
          <p:cNvPr id="190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24384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Electrical measurements </a:t>
            </a:r>
            <a:r>
              <a:rPr lang="en-US" dirty="0" smtClean="0">
                <a:solidFill>
                  <a:srgbClr val="FF0000"/>
                </a:solidFill>
              </a:rPr>
              <a:t>while warm </a:t>
            </a:r>
            <a:r>
              <a:rPr lang="en-US" dirty="0" smtClean="0"/>
              <a:t>on sectors 12 34 56 67</a:t>
            </a:r>
          </a:p>
          <a:p>
            <a:pPr>
              <a:lnSpc>
                <a:spcPct val="80000"/>
              </a:lnSpc>
              <a:defRPr/>
            </a:pPr>
            <a:r>
              <a:rPr lang="en-US" dirty="0" smtClean="0"/>
              <a:t>Confirms new problem with the copper stabilizers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 smtClean="0"/>
              <a:t>Non-invasive electrical measurements to show suspicious regions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700" dirty="0" smtClean="0"/>
              <a:t>Several bad regions found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 smtClean="0"/>
              <a:t>Open and make precise local electrical measurements 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700" dirty="0" smtClean="0"/>
              <a:t>Several bad stabilizers found (30µ</a:t>
            </a:r>
            <a:r>
              <a:rPr lang="el-GR" sz="1700" dirty="0" smtClean="0"/>
              <a:t>Ω </a:t>
            </a:r>
            <a:r>
              <a:rPr lang="en-US" sz="1700" dirty="0" smtClean="0"/>
              <a:t>to 50µ</a:t>
            </a:r>
            <a:r>
              <a:rPr lang="el-GR" sz="1700" dirty="0" smtClean="0"/>
              <a:t>Ω</a:t>
            </a:r>
            <a:r>
              <a:rPr lang="en-US" sz="1700" dirty="0" smtClean="0"/>
              <a:t>) and fixed</a:t>
            </a:r>
          </a:p>
          <a:p>
            <a:pPr>
              <a:lnSpc>
                <a:spcPct val="80000"/>
              </a:lnSpc>
              <a:defRPr/>
            </a:pPr>
            <a:r>
              <a:rPr lang="en-US" dirty="0" smtClean="0"/>
              <a:t>Measured other 4 sectors at 80K (noisy but gives limits)</a:t>
            </a:r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3200400"/>
            <a:ext cx="4216400" cy="3162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8700" y="3390900"/>
            <a:ext cx="4106863" cy="3149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5939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5939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9F43C8-1006-48EC-8F3F-97E5A3761FD2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5940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81922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81923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11268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1126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127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18C7CB-A83E-4902-B551-9641FFEBCA18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127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Discovered Prior to 2008 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450" y="571500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 well before the start of the 2008 run.</a:t>
            </a:r>
          </a:p>
        </p:txBody>
      </p:sp>
      <p:pic>
        <p:nvPicPr>
          <p:cNvPr id="15364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800100"/>
            <a:ext cx="5105400" cy="31416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5" name="Content Placeholder 2"/>
          <p:cNvSpPr>
            <a:spLocks noGrp="1"/>
          </p:cNvSpPr>
          <p:nvPr>
            <p:ph idx="1"/>
          </p:nvPr>
        </p:nvSpPr>
        <p:spPr>
          <a:xfrm>
            <a:off x="395288" y="990600"/>
            <a:ext cx="8353425" cy="4229100"/>
          </a:xfrm>
        </p:spPr>
        <p:txBody>
          <a:bodyPr/>
          <a:lstStyle/>
          <a:p>
            <a:r>
              <a:rPr lang="en-US" sz="1800" smtClean="0"/>
              <a:t>Magnet de-training</a:t>
            </a:r>
          </a:p>
          <a:p>
            <a:pPr lvl="1"/>
            <a:r>
              <a:rPr lang="en-US" sz="1600" smtClean="0"/>
              <a:t>ALL magnets were trained to </a:t>
            </a:r>
            <a:br>
              <a:rPr lang="en-US" sz="1600" smtClean="0"/>
            </a:br>
            <a:r>
              <a:rPr lang="en-US" sz="1600" smtClean="0"/>
              <a:t>achieve 7+ TeV after a thermal </a:t>
            </a:r>
            <a:br>
              <a:rPr lang="en-US" sz="1600" smtClean="0"/>
            </a:br>
            <a:r>
              <a:rPr lang="en-US" sz="1600" smtClean="0"/>
              <a:t>cycle.</a:t>
            </a:r>
          </a:p>
          <a:p>
            <a:pPr lvl="1"/>
            <a:r>
              <a:rPr lang="en-US" sz="1600" smtClean="0"/>
              <a:t>After being installed in the </a:t>
            </a:r>
            <a:br>
              <a:rPr lang="en-US" sz="1600" smtClean="0"/>
            </a:br>
            <a:r>
              <a:rPr lang="en-US" sz="1600" smtClean="0"/>
              <a:t>tunnel, it was discovered that </a:t>
            </a:r>
            <a:br>
              <a:rPr lang="en-US" sz="1600" smtClean="0"/>
            </a:br>
            <a:r>
              <a:rPr lang="en-US" sz="1600" smtClean="0"/>
              <a:t>the magnets supplied by one of </a:t>
            </a:r>
            <a:br>
              <a:rPr lang="en-US" sz="1600" smtClean="0"/>
            </a:br>
            <a:r>
              <a:rPr lang="en-US" sz="1600" smtClean="0"/>
              <a:t>the three vendors  “forgot” their </a:t>
            </a:r>
            <a:br>
              <a:rPr lang="en-US" sz="1600" smtClean="0"/>
            </a:br>
            <a:r>
              <a:rPr lang="en-US" sz="1600" smtClean="0"/>
              <a:t>training, and would need to be </a:t>
            </a:r>
            <a:br>
              <a:rPr lang="en-US" sz="1600" smtClean="0"/>
            </a:br>
            <a:r>
              <a:rPr lang="en-US" sz="1600" smtClean="0"/>
              <a:t>retrained to reach 7 TeV.</a:t>
            </a:r>
          </a:p>
          <a:p>
            <a:r>
              <a:rPr lang="en-US" sz="1800" smtClean="0"/>
              <a:t>Symmetric Quenches</a:t>
            </a:r>
          </a:p>
          <a:p>
            <a:pPr lvl="1"/>
            <a:r>
              <a:rPr lang="en-US" sz="1600" smtClean="0"/>
              <a:t>The original LHC quench protection system subtracted the inductive voltage drop by taking the difference between the voltage drop across the two apertures.</a:t>
            </a:r>
          </a:p>
          <a:p>
            <a:pPr lvl="1"/>
            <a:r>
              <a:rPr lang="en-US" sz="1600" smtClean="0"/>
              <a:t>It was discovered in tests that when quenches propagate from one dipole to the next, they often do so symmetrically, rendering the system dangerously insensitive at high current.</a:t>
            </a:r>
          </a:p>
        </p:txBody>
      </p:sp>
      <p:sp>
        <p:nvSpPr>
          <p:cNvPr id="15366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5367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0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5371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CCF36B4-5F0B-47B7-8C66-7274DE28116D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5372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Theory: A resistive joint of about 220 n</a:t>
            </a:r>
            <a:r>
              <a:rPr lang="en-US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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85900"/>
            <a:ext cx="6972300" cy="1582738"/>
            <a:chOff x="336" y="1488"/>
            <a:chExt cx="5040" cy="1200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504" y="1488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Interruption of longitudinal electrical continuity in stabilizer </a:t>
            </a:r>
            <a:endParaRPr lang="en-US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0" name="Date Placeholder 2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30731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91E32B2-4797-4DCF-8A20-61D6D119FE81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30732" name="Footer Placeholder 3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Improved quench protection*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63575" y="903288"/>
            <a:ext cx="8251825" cy="3668712"/>
          </a:xfrm>
        </p:spPr>
        <p:txBody>
          <a:bodyPr/>
          <a:lstStyle/>
          <a:p>
            <a:r>
              <a:rPr lang="en-US" sz="2800" smtClean="0"/>
              <a:t>Old quench protection circuit triggered at 1V on bus.</a:t>
            </a:r>
          </a:p>
          <a:p>
            <a:r>
              <a:rPr lang="en-US" sz="2800" smtClean="0"/>
              <a:t>New QPS triggers at .3 mV </a:t>
            </a:r>
          </a:p>
          <a:p>
            <a:pPr lvl="1"/>
            <a:r>
              <a:rPr lang="en-US" sz="2400" smtClean="0"/>
              <a:t>Factor of 3000</a:t>
            </a:r>
          </a:p>
          <a:p>
            <a:pPr lvl="1"/>
            <a:r>
              <a:rPr lang="en-US" sz="2400" smtClean="0"/>
              <a:t>Should be sensitive down to 25 nOhms (thermal runaway at 7 TeV)</a:t>
            </a:r>
          </a:p>
          <a:p>
            <a:pPr lvl="1"/>
            <a:r>
              <a:rPr lang="en-US" sz="2400" smtClean="0"/>
              <a:t>Can measure resistances to &lt;1 nOhm</a:t>
            </a:r>
          </a:p>
          <a:p>
            <a:r>
              <a:rPr lang="en-US" sz="2800" smtClean="0"/>
              <a:t>Concurrently installing improved quench protection for “symmetric quenches”</a:t>
            </a:r>
          </a:p>
          <a:p>
            <a:pPr lvl="1"/>
            <a:r>
              <a:rPr lang="en-US" sz="2400" smtClean="0"/>
              <a:t>A problem found before September 19</a:t>
            </a:r>
            <a:r>
              <a:rPr lang="en-US" sz="2400" baseline="30000" smtClean="0"/>
              <a:t>th</a:t>
            </a:r>
            <a:endParaRPr lang="en-US" sz="2400" smtClean="0"/>
          </a:p>
          <a:p>
            <a:pPr lvl="1"/>
            <a:r>
              <a:rPr lang="en-US" sz="2400" smtClean="0"/>
              <a:t>Worrisome at &gt;4 TeV</a:t>
            </a: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341313" y="6019800"/>
            <a:ext cx="6416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*See talks by Arjan Verveij and Reiner Denz, Chamonix 2009</a:t>
            </a:r>
          </a:p>
        </p:txBody>
      </p:sp>
      <p:sp>
        <p:nvSpPr>
          <p:cNvPr id="3174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3175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DB8DAE7-A0FC-4D2E-8C35-C72BC91E3153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3175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1"/>
          <p:cNvSpPr>
            <a:spLocks noGrp="1"/>
          </p:cNvSpPr>
          <p:nvPr>
            <p:ph type="title" idx="4294967295"/>
          </p:nvPr>
        </p:nvSpPr>
        <p:spPr>
          <a:xfrm>
            <a:off x="685800" y="266700"/>
            <a:ext cx="6769100" cy="533400"/>
          </a:xfrm>
        </p:spPr>
        <p:txBody>
          <a:bodyPr/>
          <a:lstStyle/>
          <a:p>
            <a:pPr>
              <a:defRPr/>
            </a:pPr>
            <a:r>
              <a:rPr lang="fr-CH" sz="3200" dirty="0" err="1" smtClean="0"/>
              <a:t>Improved</a:t>
            </a:r>
            <a:r>
              <a:rPr lang="fr-CH" sz="3200" dirty="0" smtClean="0"/>
              <a:t> pressure relief*</a:t>
            </a:r>
            <a:endParaRPr lang="en-GB" sz="3200" dirty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1000" y="1085850"/>
            <a:ext cx="8763000" cy="4686300"/>
            <a:chOff x="96" y="1272"/>
            <a:chExt cx="5520" cy="2952"/>
          </a:xfrm>
        </p:grpSpPr>
        <p:pic>
          <p:nvPicPr>
            <p:cNvPr id="32778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" y="2484"/>
              <a:ext cx="2736" cy="1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80" y="2484"/>
              <a:ext cx="2736" cy="1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80" name="TextBox 12"/>
            <p:cNvSpPr txBox="1">
              <a:spLocks noChangeArrowheads="1"/>
            </p:cNvSpPr>
            <p:nvPr/>
          </p:nvSpPr>
          <p:spPr bwMode="auto">
            <a:xfrm>
              <a:off x="144" y="1272"/>
              <a:ext cx="2589" cy="122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New configuration on four cold sectors:  Turn several existing flanges into pressure reliefs (while cold). Also reinforce stands to hold ~3 bar</a:t>
              </a:r>
            </a:p>
          </p:txBody>
        </p:sp>
        <p:sp>
          <p:nvSpPr>
            <p:cNvPr id="32781" name="TextBox 14"/>
            <p:cNvSpPr txBox="1">
              <a:spLocks noChangeArrowheads="1"/>
            </p:cNvSpPr>
            <p:nvPr/>
          </p:nvSpPr>
          <p:spPr bwMode="auto">
            <a:xfrm>
              <a:off x="2877" y="1320"/>
              <a:ext cx="2568" cy="7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New configuration on four</a:t>
              </a:r>
            </a:p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warm sectors: new flanges</a:t>
              </a:r>
            </a:p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(12 200mm relief flanges)</a:t>
              </a:r>
              <a:endParaRPr lang="en-GB" sz="2400" b="1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600" y="5753100"/>
            <a:ext cx="1954213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</a:rPr>
              <a:t>(DP: Design Pressure)</a:t>
            </a:r>
            <a:endParaRPr lang="en-GB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2773" name="Text Box 11"/>
          <p:cNvSpPr txBox="1">
            <a:spLocks noChangeArrowheads="1"/>
          </p:cNvSpPr>
          <p:nvPr/>
        </p:nvSpPr>
        <p:spPr bwMode="auto">
          <a:xfrm>
            <a:off x="7343775" y="5791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L. Tavian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2774" name="TextBox 12"/>
          <p:cNvSpPr txBox="1">
            <a:spLocks noChangeArrowheads="1"/>
          </p:cNvSpPr>
          <p:nvPr/>
        </p:nvSpPr>
        <p:spPr bwMode="auto">
          <a:xfrm>
            <a:off x="457200" y="6172200"/>
            <a:ext cx="5715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*Vittorio Parma and Ofelia Capatina, Chamonix 2009</a:t>
            </a:r>
          </a:p>
        </p:txBody>
      </p:sp>
      <p:sp>
        <p:nvSpPr>
          <p:cNvPr id="32775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32776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DEBDED-39C7-4D77-B4C0-9B84912E9358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32777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Bad surprise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355013" cy="5676900"/>
          </a:xfrm>
        </p:spPr>
        <p:txBody>
          <a:bodyPr/>
          <a:lstStyle/>
          <a:p>
            <a:r>
              <a:rPr lang="en-US" sz="2000" smtClean="0"/>
              <a:t>With new quench protection, it was determined that joints would only fail if they had bad thermal </a:t>
            </a:r>
            <a:r>
              <a:rPr lang="en-US" sz="2000" i="1" smtClean="0"/>
              <a:t>and</a:t>
            </a:r>
            <a:r>
              <a:rPr lang="en-US" sz="2000" smtClean="0"/>
              <a:t> bad electrical contact, and how likely is that?</a:t>
            </a:r>
          </a:p>
          <a:p>
            <a:pPr lvl="1"/>
            <a:r>
              <a:rPr lang="en-US" smtClean="0"/>
              <a:t>Very, unfortunately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>
                <a:sym typeface="Symbol" pitchFamily="18" charset="2"/>
              </a:rPr>
              <a:t>must</a:t>
            </a:r>
            <a:r>
              <a:rPr lang="en-US" smtClean="0">
                <a:sym typeface="Symbol" pitchFamily="18" charset="2"/>
              </a:rPr>
              <a:t> verify copper joint</a:t>
            </a: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r>
              <a:rPr lang="en-US" sz="2000" smtClean="0">
                <a:sym typeface="Symbol" pitchFamily="18" charset="2"/>
              </a:rPr>
              <a:t>Have to warm up to at least 80K to measure Copper integrity.</a:t>
            </a:r>
            <a:endParaRPr lang="en-US" sz="2000" smtClean="0"/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209800"/>
            <a:ext cx="4114800" cy="261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619375"/>
            <a:ext cx="4005263" cy="2560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609600" y="486568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Solder used to solder joint had the same melting temperature as solder used to pot cable in stablizer</a:t>
            </a:r>
          </a:p>
          <a:p>
            <a:pPr algn="l"/>
            <a:r>
              <a:rPr lang="en-US"/>
              <a:t>  </a:t>
            </a:r>
            <a:r>
              <a:rPr lang="en-US" b="1">
                <a:solidFill>
                  <a:srgbClr val="FF0000"/>
                </a:solidFill>
                <a:sym typeface="Symbol" pitchFamily="18" charset="2"/>
              </a:rPr>
              <a:t>Solder wicked away from cable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45013" y="3559175"/>
            <a:ext cx="2398712" cy="2344738"/>
          </a:xfrm>
          <a:custGeom>
            <a:avLst/>
            <a:gdLst>
              <a:gd name="connsiteX0" fmla="*/ 0 w 2398955"/>
              <a:gd name="connsiteY0" fmla="*/ 2345167 h 2345167"/>
              <a:gd name="connsiteX1" fmla="*/ 1140311 w 2398955"/>
              <a:gd name="connsiteY1" fmla="*/ 1731982 h 2345167"/>
              <a:gd name="connsiteX2" fmla="*/ 1140311 w 2398955"/>
              <a:gd name="connsiteY2" fmla="*/ 903643 h 2345167"/>
              <a:gd name="connsiteX3" fmla="*/ 2398955 w 2398955"/>
              <a:gd name="connsiteY3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955" h="2345167">
                <a:moveTo>
                  <a:pt x="0" y="2345167"/>
                </a:moveTo>
                <a:cubicBezTo>
                  <a:pt x="475129" y="2158701"/>
                  <a:pt x="950259" y="1972236"/>
                  <a:pt x="1140311" y="1731982"/>
                </a:cubicBezTo>
                <a:cubicBezTo>
                  <a:pt x="1330363" y="1491728"/>
                  <a:pt x="930537" y="1192307"/>
                  <a:pt x="1140311" y="903643"/>
                </a:cubicBezTo>
                <a:cubicBezTo>
                  <a:pt x="1350085" y="614979"/>
                  <a:pt x="1874520" y="307489"/>
                  <a:pt x="2398955" y="0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3800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33801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52CB35D-DF1D-4FD8-9E3A-DEBA658A190E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33802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 Experiments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smtClean="0"/>
              <a:t>Huge, general purpose experiments: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“Medium” special purpose experiments: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7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122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9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2300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2301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A6F610-1C5F-4B36-A523-49B9BBCA8482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2302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Run until end of 2011, or until 1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of integrated luminosity</a:t>
            </a:r>
          </a:p>
          <a:p>
            <a:pPr lvl="1"/>
            <a:r>
              <a:rPr lang="en-US" sz="1600" dirty="0" smtClean="0"/>
              <a:t>About 5% of the way there, so far</a:t>
            </a:r>
          </a:p>
          <a:p>
            <a:r>
              <a:rPr lang="en-US" sz="2000" dirty="0" smtClean="0"/>
              <a:t>Shut down for ~15 month to fully repair all ~10000 faulty joints</a:t>
            </a:r>
          </a:p>
          <a:p>
            <a:pPr lvl="1"/>
            <a:r>
              <a:rPr lang="en-US" sz="1800" dirty="0" err="1" smtClean="0"/>
              <a:t>Resolder</a:t>
            </a:r>
            <a:endParaRPr lang="en-US" sz="1800" dirty="0" smtClean="0"/>
          </a:p>
          <a:p>
            <a:pPr lvl="1"/>
            <a:r>
              <a:rPr lang="en-US" sz="1800" dirty="0" smtClean="0"/>
              <a:t>Install clamps</a:t>
            </a:r>
          </a:p>
          <a:p>
            <a:pPr lvl="1"/>
            <a:r>
              <a:rPr lang="en-US" sz="1800" dirty="0" smtClean="0"/>
              <a:t>Install pressure relief on all cryostats</a:t>
            </a:r>
          </a:p>
          <a:p>
            <a:r>
              <a:rPr lang="en-US" sz="2000" dirty="0" smtClean="0"/>
              <a:t>Shut down in 2016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2020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Crab cavities</a:t>
            </a:r>
          </a:p>
          <a:p>
            <a:pPr lvl="2"/>
            <a:r>
              <a:rPr lang="en-US" sz="1800" dirty="0" smtClean="0"/>
              <a:t>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being pursued as backup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</a:t>
            </a:r>
            <a:r>
              <a:rPr lang="en-US" dirty="0" err="1" smtClean="0"/>
              <a:t>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3900" y="1163638"/>
          <a:ext cx="822960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015"/>
                <a:gridCol w="2366010"/>
                <a:gridCol w="23145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Circumference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6.28 km (2*PI)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 km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980 </a:t>
                      </a:r>
                      <a:r>
                        <a:rPr lang="en-US" dirty="0" err="1" smtClean="0"/>
                        <a:t>GeV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bunches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pBar</a:t>
                      </a:r>
                      <a:r>
                        <a:rPr lang="en-US" dirty="0" smtClean="0"/>
                        <a:t>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+ .5 MJ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dirty="0" smtClean="0"/>
                        <a:t>Peak luminosity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4x10</a:t>
                      </a:r>
                      <a:r>
                        <a:rPr lang="en-US" baseline="30000" dirty="0" smtClean="0"/>
                        <a:t>32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baseline="0" dirty="0" smtClean="0"/>
                        <a:t>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1.0x10</a:t>
                      </a:r>
                      <a:r>
                        <a:rPr lang="en-US" baseline="30000" dirty="0" smtClean="0"/>
                        <a:t>34</a:t>
                      </a:r>
                      <a:r>
                        <a:rPr lang="en-US" baseline="0" dirty="0" smtClean="0"/>
                        <a:t>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Dipoles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780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Bend Field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T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</a:t>
                      </a:r>
                      <a:r>
                        <a:rPr lang="en-US" dirty="0" err="1" smtClean="0"/>
                        <a:t>Quadrupoles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~200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K (liquid He)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1.9K (</a:t>
                      </a:r>
                      <a:r>
                        <a:rPr lang="en-US" baseline="0" dirty="0" err="1" smtClean="0"/>
                        <a:t>superfluid</a:t>
                      </a:r>
                      <a:r>
                        <a:rPr lang="en-US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369" name="TextBox 4"/>
          <p:cNvSpPr txBox="1">
            <a:spLocks noChangeArrowheads="1"/>
          </p:cNvSpPr>
          <p:nvPr/>
        </p:nvSpPr>
        <p:spPr bwMode="auto">
          <a:xfrm>
            <a:off x="571500" y="6210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*2.1 MJ ≡ “stick of dynamite”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370" name="TextBox 7"/>
          <p:cNvSpPr txBox="1">
            <a:spLocks noChangeArrowheads="1"/>
          </p:cNvSpPr>
          <p:nvPr/>
        </p:nvSpPr>
        <p:spPr bwMode="auto">
          <a:xfrm>
            <a:off x="1790700" y="5753100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</a:t>
            </a:r>
            <a:r>
              <a:rPr lang="en-US" sz="2400" dirty="0" smtClean="0"/>
              <a:t>50 </a:t>
            </a:r>
            <a:r>
              <a:rPr lang="en-US" sz="2400" dirty="0"/>
              <a:t>fb</a:t>
            </a:r>
            <a:r>
              <a:rPr lang="en-US" sz="2400" baseline="30000" dirty="0"/>
              <a:t>-1</a:t>
            </a:r>
            <a:r>
              <a:rPr lang="en-US" sz="2400" dirty="0"/>
              <a:t>/yr</a:t>
            </a:r>
            <a:endParaRPr lang="en-US" sz="2400" baseline="30000" dirty="0"/>
          </a:p>
        </p:txBody>
      </p:sp>
      <p:sp>
        <p:nvSpPr>
          <p:cNvPr id="13371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337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875CE30-6543-4466-B7A7-BF41177C2970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13373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Stored Energy and Energy Density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46088" y="4081884"/>
            <a:ext cx="8355012" cy="1780635"/>
          </a:xfrm>
        </p:spPr>
        <p:txBody>
          <a:bodyPr/>
          <a:lstStyle/>
          <a:p>
            <a:r>
              <a:rPr lang="en-US" dirty="0" smtClean="0"/>
              <a:t>LHC already</a:t>
            </a:r>
          </a:p>
          <a:p>
            <a:pPr lvl="1"/>
            <a:r>
              <a:rPr lang="en-US" dirty="0" smtClean="0"/>
              <a:t>~1 order of magnitude beyond </a:t>
            </a:r>
            <a:r>
              <a:rPr lang="en-US" dirty="0" err="1" smtClean="0"/>
              <a:t>Tevatron</a:t>
            </a:r>
            <a:r>
              <a:rPr lang="en-US" dirty="0" smtClean="0"/>
              <a:t> in stored energy</a:t>
            </a:r>
          </a:p>
          <a:p>
            <a:pPr lvl="1"/>
            <a:r>
              <a:rPr lang="en-US" dirty="0" smtClean="0"/>
              <a:t>~2 orders of magnitude beyond </a:t>
            </a:r>
            <a:r>
              <a:rPr lang="en-US" dirty="0" err="1" smtClean="0"/>
              <a:t>Tevatron</a:t>
            </a:r>
            <a:r>
              <a:rPr lang="en-US" dirty="0" smtClean="0"/>
              <a:t> in energy density</a:t>
            </a:r>
          </a:p>
          <a:p>
            <a:r>
              <a:rPr lang="en-US" dirty="0" smtClean="0"/>
              <a:t>Machine protection dominates all aspects of LHC operation.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Picture 7" descr="estored_oct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070" y="1047890"/>
            <a:ext cx="4414799" cy="2874852"/>
          </a:xfrm>
          <a:prstGeom prst="rect">
            <a:avLst/>
          </a:prstGeom>
        </p:spPr>
      </p:pic>
      <p:pic>
        <p:nvPicPr>
          <p:cNvPr id="9" name="Picture 8" descr="edensity_oct0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2640" y="1124700"/>
            <a:ext cx="4301360" cy="27267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LHC (partial) timeline 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95288" y="723900"/>
            <a:ext cx="8353425" cy="5676900"/>
          </a:xfrm>
        </p:spPr>
        <p:txBody>
          <a:bodyPr/>
          <a:lstStyle/>
          <a:p>
            <a:r>
              <a:rPr lang="en-US" sz="1800" smtClean="0"/>
              <a:t>1994: </a:t>
            </a:r>
          </a:p>
          <a:p>
            <a:pPr lvl="1"/>
            <a:r>
              <a:rPr lang="en-US" sz="1600" smtClean="0"/>
              <a:t>The CERN Council formally approves the LHC</a:t>
            </a:r>
          </a:p>
          <a:p>
            <a:r>
              <a:rPr lang="en-US" sz="1800" smtClean="0"/>
              <a:t>1995: </a:t>
            </a:r>
          </a:p>
          <a:p>
            <a:pPr lvl="1"/>
            <a:r>
              <a:rPr lang="en-US" sz="1600" smtClean="0"/>
              <a:t>LHC Technical Design Report complete</a:t>
            </a:r>
          </a:p>
          <a:p>
            <a:r>
              <a:rPr lang="en-US" sz="1800" smtClean="0"/>
              <a:t>2000: </a:t>
            </a:r>
          </a:p>
          <a:p>
            <a:pPr lvl="1"/>
            <a:r>
              <a:rPr lang="en-US" sz="1600" smtClean="0"/>
              <a:t>LEP completes its final run</a:t>
            </a:r>
          </a:p>
          <a:p>
            <a:r>
              <a:rPr lang="en-US" sz="1800" smtClean="0"/>
              <a:t>2002:</a:t>
            </a:r>
          </a:p>
          <a:p>
            <a:pPr lvl="1"/>
            <a:r>
              <a:rPr lang="en-US" sz="1600" smtClean="0"/>
              <a:t>Magnet production fully transferred to industry</a:t>
            </a:r>
          </a:p>
          <a:p>
            <a:r>
              <a:rPr lang="en-US" sz="1800" smtClean="0"/>
              <a:t>2005</a:t>
            </a:r>
          </a:p>
          <a:p>
            <a:pPr lvl="1"/>
            <a:r>
              <a:rPr lang="en-US" sz="1600" smtClean="0"/>
              <a:t>Civil engineering complete (CMS cavern)</a:t>
            </a:r>
          </a:p>
          <a:p>
            <a:pPr lvl="1"/>
            <a:r>
              <a:rPr lang="en-US" sz="1600" smtClean="0"/>
              <a:t>First dipole lowered into tunnel</a:t>
            </a:r>
          </a:p>
          <a:p>
            <a:r>
              <a:rPr lang="en-US" sz="1800" smtClean="0"/>
              <a:t>2007</a:t>
            </a:r>
          </a:p>
          <a:p>
            <a:pPr lvl="1"/>
            <a:r>
              <a:rPr lang="en-US" sz="1600" smtClean="0"/>
              <a:t>Last magnet delivered</a:t>
            </a:r>
          </a:p>
          <a:p>
            <a:pPr lvl="1"/>
            <a:r>
              <a:rPr lang="en-US" sz="1600" smtClean="0"/>
              <a:t>All interconnections completed</a:t>
            </a:r>
          </a:p>
          <a:p>
            <a:r>
              <a:rPr lang="en-US" sz="1800" smtClean="0"/>
              <a:t>2008</a:t>
            </a:r>
          </a:p>
          <a:p>
            <a:pPr lvl="1"/>
            <a:r>
              <a:rPr lang="en-US" sz="1600" smtClean="0"/>
              <a:t>Accelerator complete</a:t>
            </a:r>
          </a:p>
          <a:p>
            <a:pPr lvl="1"/>
            <a:r>
              <a:rPr lang="en-US" sz="1600" smtClean="0"/>
              <a:t>Last public access</a:t>
            </a:r>
          </a:p>
          <a:p>
            <a:pPr lvl="1"/>
            <a:r>
              <a:rPr lang="en-US" sz="1600" smtClean="0"/>
              <a:t>Ring cold and under vacuum</a:t>
            </a:r>
            <a:endParaRPr lang="en-US" smtClean="0"/>
          </a:p>
        </p:txBody>
      </p:sp>
      <p:sp>
        <p:nvSpPr>
          <p:cNvPr id="1434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1/25/2011</a:t>
            </a:r>
          </a:p>
        </p:txBody>
      </p:sp>
      <p:sp>
        <p:nvSpPr>
          <p:cNvPr id="1434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9A3D32-CA35-4468-9E23-3759DD402A9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4342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LHC Talk, CMSDAS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problems before 2008 start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De-training</a:t>
            </a:r>
          </a:p>
          <a:p>
            <a:pPr lvl="1"/>
            <a:r>
              <a:rPr lang="en-US" dirty="0" smtClean="0"/>
              <a:t>All superconducting magnets were “trained” to &gt; 7 </a:t>
            </a:r>
            <a:r>
              <a:rPr lang="en-US" dirty="0" err="1" smtClean="0"/>
              <a:t>TeV</a:t>
            </a:r>
            <a:r>
              <a:rPr lang="en-US" dirty="0" smtClean="0"/>
              <a:t> equivalent field prior to being installed on the tunnel.</a:t>
            </a:r>
          </a:p>
          <a:p>
            <a:pPr lvl="1"/>
            <a:r>
              <a:rPr lang="en-US" dirty="0" smtClean="0"/>
              <a:t>Many dipoles from one of the three manufacturers “forgot” the training and exhibited quenches between 5 and 6 </a:t>
            </a:r>
            <a:r>
              <a:rPr lang="en-US" dirty="0" err="1" smtClean="0"/>
              <a:t>TeV</a:t>
            </a:r>
            <a:endParaRPr lang="en-US" dirty="0" smtClean="0"/>
          </a:p>
          <a:p>
            <a:r>
              <a:rPr lang="en-US" dirty="0" smtClean="0"/>
              <a:t>Symmetric quenches</a:t>
            </a:r>
          </a:p>
          <a:p>
            <a:pPr lvl="1"/>
            <a:r>
              <a:rPr lang="en-US" dirty="0" smtClean="0"/>
              <a:t>To compensate for the inductive voltage, the original quench protection system compared the voltage drop across the two apertures in each magnet.</a:t>
            </a:r>
          </a:p>
          <a:p>
            <a:pPr lvl="1"/>
            <a:r>
              <a:rPr lang="en-US" dirty="0" smtClean="0"/>
              <a:t>Insensitive to case where both apertures quench simultaneously, as often happens when a quench propagates from one magnet to the next.</a:t>
            </a:r>
          </a:p>
          <a:p>
            <a:r>
              <a:rPr lang="en-US" dirty="0" smtClean="0"/>
              <a:t>For this reason, the decision was made to limit the initial running to 5 </a:t>
            </a:r>
            <a:r>
              <a:rPr lang="en-US" dirty="0" err="1" smtClean="0"/>
              <a:t>TeV</a:t>
            </a:r>
            <a:r>
              <a:rPr lang="en-US" dirty="0" smtClean="0"/>
              <a:t>, even before “the incident”.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16285" y="2660900"/>
            <a:ext cx="7834620" cy="226589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93095" y="2622495"/>
            <a:ext cx="7642595" cy="2265895"/>
          </a:xfrm>
          <a:prstGeom prst="line">
            <a:avLst/>
          </a:prstGeom>
          <a:ln w="254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65095" y="3697835"/>
            <a:ext cx="387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Fixed by new quench protection system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24260" y="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Initial Startup and “The Incident”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533400" y="548625"/>
            <a:ext cx="8610600" cy="5419725"/>
          </a:xfrm>
        </p:spPr>
        <p:txBody>
          <a:bodyPr/>
          <a:lstStyle/>
          <a:p>
            <a:r>
              <a:rPr lang="en-US" sz="2000" dirty="0" smtClean="0"/>
              <a:t>On Sept. 10, 2008, the LHC first circulated beam (to great fanfare)</a:t>
            </a:r>
          </a:p>
          <a:p>
            <a:r>
              <a:rPr lang="en-US" sz="2000" dirty="0" smtClean="0"/>
              <a:t>Everything was going remarkably smoothly, until Sept.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Sector 3-4 was being ramped to 9.3 kA, the equivalent of 5.5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pPr lvl="2"/>
            <a:r>
              <a:rPr lang="en-US" sz="1800" dirty="0" smtClean="0"/>
              <a:t>All other sectors had already been ramped to this level</a:t>
            </a:r>
          </a:p>
          <a:p>
            <a:pPr lvl="2"/>
            <a:r>
              <a:rPr lang="en-US" sz="1800" dirty="0" smtClean="0"/>
              <a:t>Sector 3-4 had previously only been ramped to 7 kA (4.1 </a:t>
            </a:r>
            <a:r>
              <a:rPr lang="en-US" sz="1800" dirty="0" err="1" smtClean="0"/>
              <a:t>TeV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A quench developed in the splice between a dipole and the neighboring </a:t>
            </a:r>
            <a:r>
              <a:rPr lang="en-US" sz="1800" dirty="0" err="1" smtClean="0"/>
              <a:t>quadrupole</a:t>
            </a:r>
            <a:endParaRPr lang="en-US" sz="1800" dirty="0" smtClean="0"/>
          </a:p>
          <a:p>
            <a:pPr lvl="2"/>
            <a:r>
              <a:rPr lang="en-US" sz="1800" dirty="0" smtClean="0"/>
              <a:t>Not initially detected by quench protection circuit</a:t>
            </a:r>
          </a:p>
          <a:p>
            <a:pPr lvl="1"/>
            <a:r>
              <a:rPr lang="en-US" sz="1800" dirty="0" smtClean="0"/>
              <a:t>Within the first second, an arc formed at the site of the quench</a:t>
            </a:r>
            <a:endParaRPr lang="en-US" sz="1400" dirty="0" smtClean="0"/>
          </a:p>
          <a:p>
            <a:pPr lvl="2"/>
            <a:r>
              <a:rPr lang="en-US" sz="1800" dirty="0" smtClean="0"/>
              <a:t>The heat of the arc caused Helium to boil.</a:t>
            </a:r>
          </a:p>
          <a:p>
            <a:pPr lvl="2"/>
            <a:r>
              <a:rPr lang="en-US" sz="1800" dirty="0" smtClean="0"/>
              <a:t>The pressure rose beyond .13 </a:t>
            </a:r>
            <a:r>
              <a:rPr lang="en-US" sz="1800" dirty="0" err="1" smtClean="0"/>
              <a:t>MPa</a:t>
            </a:r>
            <a:r>
              <a:rPr lang="en-US" sz="1800" dirty="0" smtClean="0"/>
              <a:t> and ruptured into the insulation vacuum.</a:t>
            </a:r>
          </a:p>
          <a:p>
            <a:pPr lvl="2"/>
            <a:r>
              <a:rPr lang="en-US" sz="1800" dirty="0" smtClean="0"/>
              <a:t>Vacuum also lost in the beam pipe</a:t>
            </a:r>
          </a:p>
          <a:p>
            <a:pPr lvl="1"/>
            <a:r>
              <a:rPr lang="en-US" sz="1800" dirty="0" smtClean="0"/>
              <a:t>The pressure at the subsector vacuum barrier reached ~10 bar </a:t>
            </a:r>
          </a:p>
          <a:p>
            <a:pPr lvl="2"/>
            <a:r>
              <a:rPr lang="en-US" sz="1800" dirty="0" smtClean="0"/>
              <a:t>design value: 1.5 bar  </a:t>
            </a:r>
          </a:p>
          <a:p>
            <a:pPr lvl="1"/>
            <a:r>
              <a:rPr lang="en-US" sz="1800" dirty="0" smtClean="0"/>
              <a:t>This force was transferred to the magnet stands, which broke.</a:t>
            </a:r>
          </a:p>
          <a:p>
            <a:pPr lvl="1"/>
            <a:r>
              <a:rPr lang="en-US" sz="1800" dirty="0" smtClean="0"/>
              <a:t>Damaged 42 dipoles and 15 quadrupoles</a:t>
            </a:r>
          </a:p>
          <a:p>
            <a:pPr lvl="1"/>
            <a:r>
              <a:rPr lang="en-US" sz="1800" dirty="0" smtClean="0"/>
              <a:t>Badly contaminated beam pipe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1/25/2011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CMSDAS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24593</TotalTime>
  <Words>3299</Words>
  <Application>Microsoft Office PowerPoint</Application>
  <PresentationFormat>On-screen Show (4:3)</PresentationFormat>
  <Paragraphs>774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Arial</vt:lpstr>
      <vt:lpstr>Trebuchet MS</vt:lpstr>
      <vt:lpstr>Wingdings 2</vt:lpstr>
      <vt:lpstr>Symbol</vt:lpstr>
      <vt:lpstr>Wingdings</vt:lpstr>
      <vt:lpstr>Helvetica</vt:lpstr>
      <vt:lpstr>Calibri</vt:lpstr>
      <vt:lpstr>Times New Roman</vt:lpstr>
      <vt:lpstr>Arial Unicode MS</vt:lpstr>
      <vt:lpstr>Tahoma</vt:lpstr>
      <vt:lpstr>Comic Sans MS</vt:lpstr>
      <vt:lpstr>Opulent</vt:lpstr>
      <vt:lpstr>Equation</vt:lpstr>
      <vt:lpstr>Microsoft Equation 3.0</vt:lpstr>
      <vt:lpstr>LHC Accelerator Status and Plans</vt:lpstr>
      <vt:lpstr>Outline</vt:lpstr>
      <vt:lpstr>A Word about LARP</vt:lpstr>
      <vt:lpstr>LHC Layout</vt:lpstr>
      <vt:lpstr>Nominal LHC Parameters Compared to Tevatron</vt:lpstr>
      <vt:lpstr>Stored Energy and Energy Density</vt:lpstr>
      <vt:lpstr>LHC (partial) timeline </vt:lpstr>
      <vt:lpstr>Known problems before 2008 start up</vt:lpstr>
      <vt:lpstr>  Initial Startup and “The Incident”</vt:lpstr>
      <vt:lpstr>Important Questions About The Incident</vt:lpstr>
      <vt:lpstr>Improvements</vt:lpstr>
      <vt:lpstr>Remaining Problems</vt:lpstr>
      <vt:lpstr>Experimental reach of LHC vs. Tevatron</vt:lpstr>
      <vt:lpstr>Progress Since Start-up</vt:lpstr>
      <vt:lpstr>General Commissioning Plan</vt:lpstr>
      <vt:lpstr>Digression: Making Luminosity</vt:lpstr>
      <vt:lpstr>Limits to LHC Luminosity*</vt:lpstr>
      <vt:lpstr>Important features of the focal region</vt:lpstr>
      <vt:lpstr>IR Layout and Crossing Angle</vt:lpstr>
      <vt:lpstr>Original Commissioning Plan</vt:lpstr>
      <vt:lpstr>Some Happy Surprises</vt:lpstr>
      <vt:lpstr>2010 Performance*</vt:lpstr>
      <vt:lpstr>Current Status</vt:lpstr>
      <vt:lpstr>Transition to Ions</vt:lpstr>
      <vt:lpstr>Heavy Ion Performance</vt:lpstr>
      <vt:lpstr>General plan for next few years</vt:lpstr>
      <vt:lpstr>Nice work, but…</vt:lpstr>
      <vt:lpstr>Attacking Luminosity on Many Fronts</vt:lpstr>
      <vt:lpstr>The Case for New Quadupoles</vt:lpstr>
      <vt:lpstr>Effect of Crossing Angle</vt:lpstr>
      <vt:lpstr>Summary of Options (Not Quite Up to date)</vt:lpstr>
      <vt:lpstr>Getting to 7 TeV*</vt:lpstr>
      <vt:lpstr>Tentative LHC Timeline</vt:lpstr>
      <vt:lpstr>Major Questions at Chamonix</vt:lpstr>
      <vt:lpstr>The Long Road to Discovery</vt:lpstr>
      <vt:lpstr>Acknowledgements and further reading</vt:lpstr>
      <vt:lpstr>Backup slides</vt:lpstr>
      <vt:lpstr>Machine wide investigations Q2 2009</vt:lpstr>
      <vt:lpstr>Digression: All the Beam Physics U Need 2 Know</vt:lpstr>
      <vt:lpstr>Problems Discovered Prior to 2008 Start</vt:lpstr>
      <vt:lpstr>What happened?</vt:lpstr>
      <vt:lpstr>Improved quench protection*</vt:lpstr>
      <vt:lpstr>Improved pressure relief*</vt:lpstr>
      <vt:lpstr>Bad surprise</vt:lpstr>
      <vt:lpstr>CERN Experiments</vt:lpstr>
      <vt:lpstr>Plan for Next Decade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1072</cp:revision>
  <dcterms:created xsi:type="dcterms:W3CDTF">2003-09-15T21:58:19Z</dcterms:created>
  <dcterms:modified xsi:type="dcterms:W3CDTF">2011-01-25T16:32:15Z</dcterms:modified>
</cp:coreProperties>
</file>